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handoutMasterIdLst>
    <p:handoutMasterId r:id="rId19"/>
  </p:handoutMasterIdLst>
  <p:sldIdLst>
    <p:sldId id="264" r:id="rId3"/>
    <p:sldId id="267" r:id="rId4"/>
    <p:sldId id="273" r:id="rId5"/>
    <p:sldId id="266" r:id="rId6"/>
    <p:sldId id="294" r:id="rId7"/>
    <p:sldId id="305" r:id="rId8"/>
    <p:sldId id="285" r:id="rId9"/>
    <p:sldId id="316" r:id="rId10"/>
    <p:sldId id="268" r:id="rId11"/>
    <p:sldId id="322" r:id="rId12"/>
    <p:sldId id="323" r:id="rId13"/>
    <p:sldId id="269" r:id="rId14"/>
    <p:sldId id="329" r:id="rId15"/>
    <p:sldId id="281" r:id="rId16"/>
    <p:sldId id="327"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4"/>
    <a:srgbClr val="DC243F"/>
    <a:srgbClr val="D34328"/>
    <a:srgbClr val="F4A628"/>
    <a:srgbClr val="2C3533"/>
    <a:srgbClr val="553A6C"/>
    <a:srgbClr val="308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94660"/>
  </p:normalViewPr>
  <p:slideViewPr>
    <p:cSldViewPr snapToGrid="0" snapToObjects="1">
      <p:cViewPr varScale="1">
        <p:scale>
          <a:sx n="98" d="100"/>
          <a:sy n="98" d="100"/>
        </p:scale>
        <p:origin x="354" y="72"/>
      </p:cViewPr>
      <p:guideLst>
        <p:guide orient="horz" pos="1682"/>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9B6EE2-E416-534D-A38E-36FCDFBAE2A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01EB31-7C84-7045-8BFC-EA6955735D6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D3C0F-3FD2-4EC0-A996-F218814884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83528-1170-45BF-A846-3FADFEE4C11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DC243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3432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F4A62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2C35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553A6C"/>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308DA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F9CC544D-7494-46ED-8171-50E1D7577115}" type="datetimeFigureOut">
              <a:rPr lang="zh-CN" altLang="en-US" smtClean="0"/>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F096DC20-B219-4F27-BC7A-41BD2161296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microsoft.com/office/2007/relationships/media" Target="file:///D:\2017\AI\image_rec\zoo.mp4" TargetMode="External"/><Relationship Id="rId1" Type="http://schemas.openxmlformats.org/officeDocument/2006/relationships/video" Target="NUL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microsoft.com/office/2007/relationships/media" Target="file:///D:\2017\AI\image_rec\baseline.mp4" TargetMode="External"/><Relationship Id="rId1" Type="http://schemas.openxmlformats.org/officeDocument/2006/relationships/video" Target="file:///D:\2017\AI\image_rec\baseline.m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1.bin"/><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rgbClr val="242424">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p:nvSpPr>
        <p:spPr>
          <a:xfrm flipV="1">
            <a:off x="3631723" y="0"/>
            <a:ext cx="1880554" cy="950754"/>
          </a:xfrm>
          <a:custGeom>
            <a:avLst/>
            <a:gdLst/>
            <a:ahLst/>
            <a:cxnLst/>
            <a:rect l="l" t="t" r="r" b="b"/>
            <a:pathLst>
              <a:path w="2185602" h="1104977">
                <a:moveTo>
                  <a:pt x="1092801" y="0"/>
                </a:moveTo>
                <a:cubicBezTo>
                  <a:pt x="1696338" y="0"/>
                  <a:pt x="2185602" y="489264"/>
                  <a:pt x="2185602" y="1092801"/>
                </a:cubicBezTo>
                <a:lnTo>
                  <a:pt x="2184987" y="1104977"/>
                </a:lnTo>
                <a:lnTo>
                  <a:pt x="615" y="1104977"/>
                </a:lnTo>
                <a:lnTo>
                  <a:pt x="0" y="1092801"/>
                </a:lnTo>
                <a:cubicBezTo>
                  <a:pt x="0" y="489264"/>
                  <a:pt x="489264" y="0"/>
                  <a:pt x="1092801" y="0"/>
                </a:cubicBezTo>
                <a:close/>
              </a:path>
            </a:pathLst>
          </a:custGeom>
          <a:solidFill>
            <a:srgbClr val="DC243F"/>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3189827" y="3010373"/>
            <a:ext cx="4927157" cy="1370965"/>
          </a:xfrm>
          <a:prstGeom prst="rect">
            <a:avLst/>
          </a:prstGeom>
          <a:noFill/>
        </p:spPr>
        <p:txBody>
          <a:bodyPr wrap="square" rtlCol="0">
            <a:spAutoFit/>
          </a:bodyPr>
          <a:lstStyle/>
          <a:p>
            <a:pPr algn="r">
              <a:lnSpc>
                <a:spcPct val="130000"/>
              </a:lnSpc>
            </a:pPr>
            <a:r>
              <a:rPr lang="en-US" sz="1600" b="1" dirty="0">
                <a:solidFill>
                  <a:schemeClr val="bg1"/>
                </a:solidFill>
              </a:rPr>
              <a:t>——2015201971</a:t>
            </a:r>
            <a:r>
              <a:rPr lang="zh-CN" altLang="en-US" sz="1600" b="1" dirty="0">
                <a:solidFill>
                  <a:schemeClr val="bg1"/>
                </a:solidFill>
              </a:rPr>
              <a:t>胡   晟</a:t>
            </a:r>
            <a:endParaRPr lang="zh-CN" altLang="en-US" sz="1600" b="1" dirty="0">
              <a:solidFill>
                <a:schemeClr val="bg1"/>
              </a:solidFill>
            </a:endParaRPr>
          </a:p>
          <a:p>
            <a:pPr algn="r">
              <a:lnSpc>
                <a:spcPct val="130000"/>
              </a:lnSpc>
            </a:pPr>
            <a:r>
              <a:rPr lang="en-US" altLang="zh-CN" sz="1600" b="1" dirty="0">
                <a:solidFill>
                  <a:schemeClr val="bg1"/>
                </a:solidFill>
              </a:rPr>
              <a:t>——2015201972</a:t>
            </a:r>
            <a:r>
              <a:rPr lang="zh-CN" altLang="en-US" sz="1600" b="1" dirty="0">
                <a:solidFill>
                  <a:schemeClr val="bg1"/>
                </a:solidFill>
              </a:rPr>
              <a:t>章晓慧</a:t>
            </a:r>
            <a:endParaRPr lang="zh-CN" altLang="en-US" sz="1600" b="1" dirty="0">
              <a:solidFill>
                <a:schemeClr val="bg1"/>
              </a:solidFill>
            </a:endParaRPr>
          </a:p>
          <a:p>
            <a:pPr algn="r">
              <a:lnSpc>
                <a:spcPct val="130000"/>
              </a:lnSpc>
            </a:pPr>
            <a:r>
              <a:rPr lang="en-US" altLang="zh-CN" sz="1600" b="1" dirty="0">
                <a:solidFill>
                  <a:schemeClr val="bg1"/>
                </a:solidFill>
              </a:rPr>
              <a:t>——2015201973</a:t>
            </a:r>
            <a:r>
              <a:rPr lang="zh-CN" altLang="en-US" sz="1600" b="1" dirty="0">
                <a:solidFill>
                  <a:schemeClr val="bg1"/>
                </a:solidFill>
              </a:rPr>
              <a:t>卢淑祺</a:t>
            </a:r>
            <a:endParaRPr lang="zh-CN" altLang="en-US" sz="1600" b="1" dirty="0">
              <a:solidFill>
                <a:schemeClr val="bg1"/>
              </a:solidFill>
            </a:endParaRPr>
          </a:p>
          <a:p>
            <a:pPr algn="r">
              <a:lnSpc>
                <a:spcPct val="130000"/>
              </a:lnSpc>
            </a:pPr>
            <a:r>
              <a:rPr lang="en-US" altLang="zh-CN" sz="1600" b="1" dirty="0">
                <a:solidFill>
                  <a:schemeClr val="bg1"/>
                </a:solidFill>
              </a:rPr>
              <a:t>——2015201974</a:t>
            </a:r>
            <a:r>
              <a:rPr lang="zh-CN" altLang="en-US" sz="1600" b="1" dirty="0">
                <a:solidFill>
                  <a:schemeClr val="bg1"/>
                </a:solidFill>
              </a:rPr>
              <a:t>左笑晨</a:t>
            </a:r>
            <a:endParaRPr lang="zh-CN" altLang="en-US" sz="1600" b="1" dirty="0">
              <a:solidFill>
                <a:schemeClr val="bg1"/>
              </a:solidFill>
            </a:endParaRPr>
          </a:p>
        </p:txBody>
      </p:sp>
      <p:sp>
        <p:nvSpPr>
          <p:cNvPr id="9" name="文本框 8"/>
          <p:cNvSpPr txBox="1"/>
          <p:nvPr/>
        </p:nvSpPr>
        <p:spPr>
          <a:xfrm>
            <a:off x="2917191" y="1511733"/>
            <a:ext cx="3309620" cy="922020"/>
          </a:xfrm>
          <a:prstGeom prst="rect">
            <a:avLst/>
          </a:prstGeom>
          <a:noFill/>
        </p:spPr>
        <p:txBody>
          <a:bodyPr wrap="none" rtlCol="0">
            <a:spAutoFit/>
          </a:bodyPr>
          <a:lstStyle/>
          <a:p>
            <a:pPr algn="ctr"/>
            <a:r>
              <a:rPr kumimoji="1" lang="en-US" sz="5400" b="1" dirty="0" smtClean="0">
                <a:solidFill>
                  <a:schemeClr val="bg1"/>
                </a:solidFill>
              </a:rPr>
              <a:t>Zoo Map </a:t>
            </a:r>
            <a:endParaRPr kumimoji="1" lang="en-US" sz="5400" b="1" dirty="0" smtClean="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0"/>
          <p:cNvCxnSpPr/>
          <p:nvPr/>
        </p:nvCxnSpPr>
        <p:spPr>
          <a:xfrm>
            <a:off x="467545" y="2615543"/>
            <a:ext cx="8084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1"/>
          <p:cNvSpPr txBox="1"/>
          <p:nvPr/>
        </p:nvSpPr>
        <p:spPr>
          <a:xfrm>
            <a:off x="3290650" y="2615787"/>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1A7BAE"/>
                </a:solidFill>
                <a:effectLst/>
                <a:latin typeface="+mn-ea"/>
                <a:ea typeface="+mn-ea"/>
              </a:rPr>
              <a:t>图像识别</a:t>
            </a:r>
            <a:endParaRPr lang="zh-CN" altLang="en-US" sz="1600" b="1" dirty="0">
              <a:solidFill>
                <a:srgbClr val="1A7BAE"/>
              </a:solidFill>
              <a:effectLst/>
              <a:latin typeface="+mn-ea"/>
              <a:ea typeface="+mn-ea"/>
            </a:endParaRPr>
          </a:p>
        </p:txBody>
      </p:sp>
      <p:sp>
        <p:nvSpPr>
          <p:cNvPr id="8" name="矩形 7"/>
          <p:cNvSpPr/>
          <p:nvPr/>
        </p:nvSpPr>
        <p:spPr>
          <a:xfrm>
            <a:off x="3290649" y="3203208"/>
            <a:ext cx="5564117" cy="737235"/>
          </a:xfrm>
          <a:prstGeom prst="rect">
            <a:avLst/>
          </a:prstGeom>
        </p:spPr>
        <p:txBody>
          <a:bodyPr wrap="square">
            <a:spAutoFit/>
          </a:bodyPr>
          <a:lstStyle/>
          <a:p>
            <a:pPr marL="8255" indent="0" algn="just" defTabSz="914400">
              <a:lnSpc>
                <a:spcPct val="150000"/>
              </a:lnSpc>
              <a:spcBef>
                <a:spcPts val="600"/>
              </a:spcBef>
              <a:buFont typeface="Arial" panose="020B0604020202020204" pitchFamily="34" charset="0"/>
              <a:buNone/>
            </a:pPr>
            <a:r>
              <a:rPr lang="zh-CN" altLang="en-US" sz="1400" dirty="0">
                <a:solidFill>
                  <a:srgbClr val="242424"/>
                </a:solidFill>
                <a:latin typeface="+mn-ea"/>
              </a:rPr>
              <a:t>根据我们构建的</a:t>
            </a:r>
            <a:r>
              <a:rPr lang="en-US" altLang="zh-CN" sz="1400" dirty="0">
                <a:solidFill>
                  <a:srgbClr val="242424"/>
                </a:solidFill>
                <a:latin typeface="+mn-ea"/>
              </a:rPr>
              <a:t>CNN</a:t>
            </a:r>
            <a:r>
              <a:rPr lang="zh-CN" altLang="en-US" sz="1400" dirty="0">
                <a:solidFill>
                  <a:srgbClr val="242424"/>
                </a:solidFill>
                <a:latin typeface="+mn-ea"/>
              </a:rPr>
              <a:t>图像识别模型判断路上遇见的动物种类，比如虎、鹿以及狼等。</a:t>
            </a:r>
            <a:endParaRPr lang="zh-CN" altLang="en-US" sz="1400" dirty="0">
              <a:solidFill>
                <a:srgbClr val="242424"/>
              </a:solidFill>
              <a:latin typeface="+mn-ea"/>
            </a:endParaRPr>
          </a:p>
        </p:txBody>
      </p:sp>
      <p:grpSp>
        <p:nvGrpSpPr>
          <p:cNvPr id="9" name="组 8"/>
          <p:cNvGrpSpPr/>
          <p:nvPr/>
        </p:nvGrpSpPr>
        <p:grpSpPr>
          <a:xfrm>
            <a:off x="0" y="1"/>
            <a:ext cx="9144000" cy="269380"/>
            <a:chOff x="0" y="0"/>
            <a:chExt cx="7091177" cy="5143500"/>
          </a:xfrm>
        </p:grpSpPr>
        <p:sp>
          <p:nvSpPr>
            <p:cNvPr id="10" name="矩形 9"/>
            <p:cNvSpPr/>
            <p:nvPr/>
          </p:nvSpPr>
          <p:spPr>
            <a:xfrm>
              <a:off x="0" y="0"/>
              <a:ext cx="1181863" cy="5143500"/>
            </a:xfrm>
            <a:prstGeom prst="rect">
              <a:avLst/>
            </a:prstGeom>
            <a:solidFill>
              <a:srgbClr val="308D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181863" y="0"/>
              <a:ext cx="1181863" cy="5143500"/>
            </a:xfrm>
            <a:prstGeom prst="rect">
              <a:avLst/>
            </a:prstGeom>
            <a:solidFill>
              <a:srgbClr val="553A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363725" y="0"/>
              <a:ext cx="1181863" cy="5143500"/>
            </a:xfrm>
            <a:prstGeom prst="rect">
              <a:avLst/>
            </a:prstGeom>
            <a:solidFill>
              <a:srgbClr val="2C35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545588" y="0"/>
              <a:ext cx="1181863" cy="5143500"/>
            </a:xfrm>
            <a:prstGeom prst="rect">
              <a:avLst/>
            </a:prstGeom>
            <a:solidFill>
              <a:srgbClr val="F4A6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727451" y="0"/>
              <a:ext cx="1181863" cy="5143500"/>
            </a:xfrm>
            <a:prstGeom prst="rect">
              <a:avLst/>
            </a:prstGeom>
            <a:solidFill>
              <a:srgbClr val="D343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909314" y="0"/>
              <a:ext cx="1181863" cy="5143500"/>
            </a:xfrm>
            <a:prstGeom prst="rect">
              <a:avLst/>
            </a:prstGeom>
            <a:solidFill>
              <a:srgbClr val="DC2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 name="TextBox 33"/>
          <p:cNvSpPr txBox="1"/>
          <p:nvPr/>
        </p:nvSpPr>
        <p:spPr>
          <a:xfrm>
            <a:off x="3290570" y="735330"/>
            <a:ext cx="2771140"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95BC49"/>
                </a:solidFill>
                <a:effectLst/>
                <a:latin typeface="+mn-ea"/>
                <a:ea typeface="+mn-ea"/>
              </a:rPr>
              <a:t>图像获取与传输</a:t>
            </a:r>
            <a:endParaRPr lang="zh-CN" altLang="en-US" sz="1600" b="1" dirty="0">
              <a:solidFill>
                <a:srgbClr val="95BC49"/>
              </a:solidFill>
              <a:effectLst/>
              <a:latin typeface="+mn-ea"/>
              <a:ea typeface="+mn-ea"/>
            </a:endParaRPr>
          </a:p>
        </p:txBody>
      </p:sp>
      <p:sp>
        <p:nvSpPr>
          <p:cNvPr id="16" name="矩形 15"/>
          <p:cNvSpPr/>
          <p:nvPr/>
        </p:nvSpPr>
        <p:spPr>
          <a:xfrm>
            <a:off x="3290649" y="1004203"/>
            <a:ext cx="5564117" cy="737235"/>
          </a:xfrm>
          <a:prstGeom prst="rect">
            <a:avLst/>
          </a:prstGeom>
        </p:spPr>
        <p:txBody>
          <a:bodyPr wrap="square">
            <a:spAutoFit/>
          </a:bodyPr>
          <a:p>
            <a:pPr marL="8255" indent="0" algn="just" defTabSz="914400">
              <a:lnSpc>
                <a:spcPct val="150000"/>
              </a:lnSpc>
              <a:spcBef>
                <a:spcPts val="600"/>
              </a:spcBef>
              <a:buFont typeface="Arial" panose="020B0604020202020204" pitchFamily="34" charset="0"/>
              <a:buNone/>
            </a:pPr>
            <a:r>
              <a:rPr lang="zh-CN" altLang="en-US" sz="1400" dirty="0">
                <a:solidFill>
                  <a:srgbClr val="242424"/>
                </a:solidFill>
                <a:latin typeface="+mn-ea"/>
              </a:rPr>
              <a:t>利用</a:t>
            </a:r>
            <a:r>
              <a:rPr lang="en-US" altLang="zh-CN" sz="1400" dirty="0">
                <a:solidFill>
                  <a:srgbClr val="242424"/>
                </a:solidFill>
                <a:latin typeface="+mn-ea"/>
              </a:rPr>
              <a:t>CameraWIFILivesSream</a:t>
            </a:r>
            <a:r>
              <a:rPr lang="zh-CN" altLang="en-US" sz="1400" dirty="0">
                <a:solidFill>
                  <a:srgbClr val="242424"/>
                </a:solidFill>
                <a:latin typeface="+mn-ea"/>
              </a:rPr>
              <a:t>软件实现手机拍摄图片实时传输到电脑上，再从电脑上循环读取图片。</a:t>
            </a:r>
            <a:endParaRPr lang="zh-CN" altLang="en-US" sz="1400" dirty="0">
              <a:solidFill>
                <a:srgbClr val="242424"/>
              </a:solidFill>
              <a:latin typeface="+mn-ea"/>
            </a:endParaRPr>
          </a:p>
        </p:txBody>
      </p:sp>
      <p:pic>
        <p:nvPicPr>
          <p:cNvPr id="2" name="图片 1"/>
          <p:cNvPicPr>
            <a:picLocks noChangeAspect="1"/>
          </p:cNvPicPr>
          <p:nvPr/>
        </p:nvPicPr>
        <p:blipFill>
          <a:blip r:embed="rId1"/>
          <a:stretch>
            <a:fillRect/>
          </a:stretch>
        </p:blipFill>
        <p:spPr>
          <a:xfrm>
            <a:off x="432435" y="735330"/>
            <a:ext cx="1688465" cy="1445895"/>
          </a:xfrm>
          <a:prstGeom prst="rect">
            <a:avLst/>
          </a:prstGeom>
        </p:spPr>
      </p:pic>
      <p:pic>
        <p:nvPicPr>
          <p:cNvPr id="6" name="图片 5"/>
          <p:cNvPicPr>
            <a:picLocks noChangeAspect="1"/>
          </p:cNvPicPr>
          <p:nvPr/>
        </p:nvPicPr>
        <p:blipFill>
          <a:blip r:embed="rId2"/>
          <a:stretch>
            <a:fillRect/>
          </a:stretch>
        </p:blipFill>
        <p:spPr>
          <a:xfrm>
            <a:off x="242570" y="2878455"/>
            <a:ext cx="2068195" cy="1586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0"/>
          <p:cNvCxnSpPr/>
          <p:nvPr/>
        </p:nvCxnSpPr>
        <p:spPr>
          <a:xfrm>
            <a:off x="467545" y="2615543"/>
            <a:ext cx="8084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1"/>
          <p:cNvSpPr txBox="1"/>
          <p:nvPr/>
        </p:nvSpPr>
        <p:spPr>
          <a:xfrm>
            <a:off x="3048080" y="2678017"/>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1A7BAE"/>
                </a:solidFill>
                <a:effectLst/>
                <a:latin typeface="+mn-ea"/>
                <a:ea typeface="+mn-ea"/>
              </a:rPr>
              <a:t>实时绘制小车地图</a:t>
            </a:r>
            <a:endParaRPr lang="zh-CN" altLang="en-US" sz="1600" b="1" dirty="0">
              <a:solidFill>
                <a:srgbClr val="1A7BAE"/>
              </a:solidFill>
              <a:effectLst/>
              <a:latin typeface="+mn-ea"/>
              <a:ea typeface="+mn-ea"/>
            </a:endParaRPr>
          </a:p>
        </p:txBody>
      </p:sp>
      <p:sp>
        <p:nvSpPr>
          <p:cNvPr id="8" name="矩形 7"/>
          <p:cNvSpPr/>
          <p:nvPr/>
        </p:nvSpPr>
        <p:spPr>
          <a:xfrm>
            <a:off x="3256359" y="3180348"/>
            <a:ext cx="5564117" cy="1060450"/>
          </a:xfrm>
          <a:prstGeom prst="rect">
            <a:avLst/>
          </a:prstGeom>
        </p:spPr>
        <p:txBody>
          <a:bodyPr wrap="square">
            <a:spAutoFit/>
          </a:bodyPr>
          <a:lstStyle/>
          <a:p>
            <a:pPr marL="8255" indent="0" algn="just" defTabSz="914400">
              <a:lnSpc>
                <a:spcPct val="150000"/>
              </a:lnSpc>
              <a:spcBef>
                <a:spcPts val="600"/>
              </a:spcBef>
              <a:buFont typeface="Arial" panose="020B0604020202020204" pitchFamily="34" charset="0"/>
              <a:buNone/>
            </a:pPr>
            <a:r>
              <a:rPr lang="zh-CN" altLang="en-US" sz="1400" dirty="0">
                <a:solidFill>
                  <a:srgbClr val="242424"/>
                </a:solidFill>
                <a:latin typeface="+mn-ea"/>
              </a:rPr>
              <a:t>在给小车发送指令的过程中，使用</a:t>
            </a:r>
            <a:r>
              <a:rPr lang="en-US" altLang="zh-CN" sz="1400" dirty="0">
                <a:solidFill>
                  <a:srgbClr val="242424"/>
                </a:solidFill>
                <a:latin typeface="+mn-ea"/>
              </a:rPr>
              <a:t>Python</a:t>
            </a:r>
            <a:r>
              <a:rPr lang="zh-CN" altLang="en-US" sz="1400" dirty="0">
                <a:solidFill>
                  <a:srgbClr val="242424"/>
                </a:solidFill>
                <a:latin typeface="+mn-ea"/>
              </a:rPr>
              <a:t>多线程，不断根据当前指令所指示的小车的运动状态绘制地图，并将识别出的动物记录在地图中，真实反映小车的运行过程。</a:t>
            </a:r>
            <a:endParaRPr lang="zh-CN" altLang="en-US" sz="1400" dirty="0">
              <a:solidFill>
                <a:srgbClr val="242424"/>
              </a:solidFill>
              <a:latin typeface="+mn-ea"/>
            </a:endParaRPr>
          </a:p>
        </p:txBody>
      </p:sp>
      <p:grpSp>
        <p:nvGrpSpPr>
          <p:cNvPr id="9" name="组 8"/>
          <p:cNvGrpSpPr/>
          <p:nvPr/>
        </p:nvGrpSpPr>
        <p:grpSpPr>
          <a:xfrm>
            <a:off x="0" y="1"/>
            <a:ext cx="9144000" cy="269380"/>
            <a:chOff x="0" y="0"/>
            <a:chExt cx="7091177" cy="5143500"/>
          </a:xfrm>
        </p:grpSpPr>
        <p:sp>
          <p:nvSpPr>
            <p:cNvPr id="10" name="矩形 9"/>
            <p:cNvSpPr/>
            <p:nvPr/>
          </p:nvSpPr>
          <p:spPr>
            <a:xfrm>
              <a:off x="0" y="0"/>
              <a:ext cx="1181863" cy="5143500"/>
            </a:xfrm>
            <a:prstGeom prst="rect">
              <a:avLst/>
            </a:prstGeom>
            <a:solidFill>
              <a:srgbClr val="308D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181863" y="0"/>
              <a:ext cx="1181863" cy="5143500"/>
            </a:xfrm>
            <a:prstGeom prst="rect">
              <a:avLst/>
            </a:prstGeom>
            <a:solidFill>
              <a:srgbClr val="553A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363725" y="0"/>
              <a:ext cx="1181863" cy="5143500"/>
            </a:xfrm>
            <a:prstGeom prst="rect">
              <a:avLst/>
            </a:prstGeom>
            <a:solidFill>
              <a:srgbClr val="2C35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545588" y="0"/>
              <a:ext cx="1181863" cy="5143500"/>
            </a:xfrm>
            <a:prstGeom prst="rect">
              <a:avLst/>
            </a:prstGeom>
            <a:solidFill>
              <a:srgbClr val="F4A6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727451" y="0"/>
              <a:ext cx="1181863" cy="5143500"/>
            </a:xfrm>
            <a:prstGeom prst="rect">
              <a:avLst/>
            </a:prstGeom>
            <a:solidFill>
              <a:srgbClr val="D343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909314" y="0"/>
              <a:ext cx="1181863" cy="5143500"/>
            </a:xfrm>
            <a:prstGeom prst="rect">
              <a:avLst/>
            </a:prstGeom>
            <a:solidFill>
              <a:srgbClr val="DC2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 name="TextBox 33"/>
          <p:cNvSpPr txBox="1"/>
          <p:nvPr/>
        </p:nvSpPr>
        <p:spPr>
          <a:xfrm>
            <a:off x="2991485" y="552450"/>
            <a:ext cx="2771140"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95BC49"/>
                </a:solidFill>
                <a:effectLst/>
                <a:latin typeface="+mn-ea"/>
                <a:ea typeface="+mn-ea"/>
              </a:rPr>
              <a:t>数据传递</a:t>
            </a:r>
            <a:endParaRPr lang="zh-CN" altLang="en-US" sz="1600" b="1" dirty="0">
              <a:solidFill>
                <a:srgbClr val="95BC49"/>
              </a:solidFill>
              <a:effectLst/>
              <a:latin typeface="+mn-ea"/>
              <a:ea typeface="+mn-ea"/>
            </a:endParaRPr>
          </a:p>
        </p:txBody>
      </p:sp>
      <p:sp>
        <p:nvSpPr>
          <p:cNvPr id="16" name="矩形 15"/>
          <p:cNvSpPr/>
          <p:nvPr/>
        </p:nvSpPr>
        <p:spPr>
          <a:xfrm>
            <a:off x="3157299" y="889903"/>
            <a:ext cx="5564117" cy="1060450"/>
          </a:xfrm>
          <a:prstGeom prst="rect">
            <a:avLst/>
          </a:prstGeom>
        </p:spPr>
        <p:txBody>
          <a:bodyPr wrap="square">
            <a:spAutoFit/>
          </a:bodyPr>
          <a:p>
            <a:pPr marL="8255" indent="0" algn="just" defTabSz="914400">
              <a:lnSpc>
                <a:spcPct val="150000"/>
              </a:lnSpc>
              <a:spcBef>
                <a:spcPts val="600"/>
              </a:spcBef>
              <a:buFont typeface="Arial" panose="020B0604020202020204" pitchFamily="34" charset="0"/>
              <a:buNone/>
            </a:pPr>
            <a:r>
              <a:rPr lang="zh-CN" altLang="en-US" sz="1400" dirty="0">
                <a:solidFill>
                  <a:srgbClr val="242424"/>
                </a:solidFill>
                <a:latin typeface="+mn-ea"/>
              </a:rPr>
              <a:t>根据我们判断出的动物种类，通过</a:t>
            </a:r>
            <a:r>
              <a:rPr lang="en-US" altLang="zh-CN" sz="1400" dirty="0">
                <a:solidFill>
                  <a:srgbClr val="242424"/>
                </a:solidFill>
                <a:latin typeface="+mn-ea"/>
              </a:rPr>
              <a:t>Python</a:t>
            </a:r>
            <a:r>
              <a:rPr lang="zh-CN" altLang="en-US" sz="1400" dirty="0">
                <a:solidFill>
                  <a:srgbClr val="242424"/>
                </a:solidFill>
                <a:latin typeface="+mn-ea"/>
              </a:rPr>
              <a:t>的</a:t>
            </a:r>
            <a:r>
              <a:rPr lang="en-US" altLang="zh-CN" sz="1400" dirty="0">
                <a:solidFill>
                  <a:srgbClr val="242424"/>
                </a:solidFill>
                <a:latin typeface="+mn-ea"/>
              </a:rPr>
              <a:t>urlib</a:t>
            </a:r>
            <a:r>
              <a:rPr lang="zh-CN" altLang="en-US" sz="1400" dirty="0">
                <a:solidFill>
                  <a:srgbClr val="242424"/>
                </a:solidFill>
                <a:latin typeface="+mn-ea"/>
              </a:rPr>
              <a:t>以及</a:t>
            </a:r>
            <a:r>
              <a:rPr lang="en-US" altLang="zh-CN" sz="1400" dirty="0">
                <a:solidFill>
                  <a:srgbClr val="242424"/>
                </a:solidFill>
                <a:latin typeface="+mn-ea"/>
              </a:rPr>
              <a:t>serial</a:t>
            </a:r>
            <a:r>
              <a:rPr lang="zh-CN" altLang="en-US" sz="1400" dirty="0">
                <a:solidFill>
                  <a:srgbClr val="242424"/>
                </a:solidFill>
                <a:latin typeface="+mn-ea"/>
              </a:rPr>
              <a:t>模块使电脑蓝牙与小车的蓝牙模块进行交互，给小发出相应的指令，比如识别出老虎，命令小车后退；识别出狼，命令小车左转。</a:t>
            </a:r>
            <a:endParaRPr lang="zh-CN" altLang="en-US" sz="1400" dirty="0">
              <a:solidFill>
                <a:srgbClr val="242424"/>
              </a:solidFill>
              <a:latin typeface="+mn-ea"/>
            </a:endParaRPr>
          </a:p>
        </p:txBody>
      </p:sp>
      <p:pic>
        <p:nvPicPr>
          <p:cNvPr id="17" name="图片 16"/>
          <p:cNvPicPr>
            <a:picLocks noChangeAspect="1"/>
          </p:cNvPicPr>
          <p:nvPr/>
        </p:nvPicPr>
        <p:blipFill>
          <a:blip r:embed="rId1"/>
          <a:stretch>
            <a:fillRect/>
          </a:stretch>
        </p:blipFill>
        <p:spPr>
          <a:xfrm>
            <a:off x="358775" y="1626870"/>
            <a:ext cx="2632710" cy="1977390"/>
          </a:xfrm>
          <a:prstGeom prst="rect">
            <a:avLst/>
          </a:prstGeom>
          <a:effectLst>
            <a:innerShdw blurRad="63500" dist="50800" dir="10800000">
              <a:prstClr val="black">
                <a:alpha val="50000"/>
              </a:prstClr>
            </a:innerShdw>
            <a:reflection blurRad="6350" stA="50000" endA="300" endPos="55000" dir="5400000" sy="-100000" algn="bl" rotWithShape="0"/>
            <a:softEdge rad="12700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617810" y="1421856"/>
            <a:ext cx="1908380" cy="1908376"/>
          </a:xfrm>
          <a:prstGeom prst="ellipse">
            <a:avLst/>
          </a:prstGeom>
          <a:solidFill>
            <a:schemeClr val="bg1"/>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ea typeface="宋体" panose="02010600030101010101" pitchFamily="2" charset="-122"/>
            </a:endParaRPr>
          </a:p>
        </p:txBody>
      </p:sp>
      <p:sp>
        <p:nvSpPr>
          <p:cNvPr id="3" name="椭圆 2"/>
          <p:cNvSpPr/>
          <p:nvPr/>
        </p:nvSpPr>
        <p:spPr>
          <a:xfrm>
            <a:off x="3757591" y="1561637"/>
            <a:ext cx="1628818" cy="1628814"/>
          </a:xfrm>
          <a:prstGeom prst="ellipse">
            <a:avLst/>
          </a:prstGeom>
          <a:solidFill>
            <a:srgbClr val="F4A62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kumimoji="1" lang="en-US" altLang="zh-CN" sz="6000" b="1" dirty="0" smtClean="0">
                <a:solidFill>
                  <a:prstClr val="white"/>
                </a:solidFill>
                <a:ea typeface="宋体" panose="02010600030101010101" pitchFamily="2" charset="-122"/>
              </a:rPr>
              <a:t>04</a:t>
            </a:r>
            <a:endParaRPr kumimoji="1" lang="zh-CN" altLang="en-US" sz="6000" b="1" dirty="0">
              <a:solidFill>
                <a:prstClr val="white"/>
              </a:solidFill>
              <a:ea typeface="宋体" panose="02010600030101010101" pitchFamily="2" charset="-122"/>
            </a:endParaRPr>
          </a:p>
        </p:txBody>
      </p:sp>
      <p:sp>
        <p:nvSpPr>
          <p:cNvPr id="4" name="燕尾形 3"/>
          <p:cNvSpPr/>
          <p:nvPr/>
        </p:nvSpPr>
        <p:spPr>
          <a:xfrm rot="5400000">
            <a:off x="4479786" y="4052646"/>
            <a:ext cx="184427" cy="235598"/>
          </a:xfrm>
          <a:prstGeom prst="chevron">
            <a:avLst>
              <a:gd name="adj" fmla="val 59233"/>
            </a:avLst>
          </a:prstGeom>
          <a:solidFill>
            <a:schemeClr val="bg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5" name="燕尾形 4"/>
          <p:cNvSpPr/>
          <p:nvPr/>
        </p:nvSpPr>
        <p:spPr>
          <a:xfrm rot="5400000">
            <a:off x="4479786" y="4162523"/>
            <a:ext cx="184427" cy="235598"/>
          </a:xfrm>
          <a:prstGeom prst="chevron">
            <a:avLst>
              <a:gd name="adj" fmla="val 59233"/>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6" name="燕尾形 5"/>
          <p:cNvSpPr/>
          <p:nvPr/>
        </p:nvSpPr>
        <p:spPr>
          <a:xfrm rot="5400000">
            <a:off x="4479786" y="4272400"/>
            <a:ext cx="184427" cy="235598"/>
          </a:xfrm>
          <a:prstGeom prst="chevron">
            <a:avLst>
              <a:gd name="adj" fmla="val 5923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9" name="矩形 8"/>
          <p:cNvSpPr/>
          <p:nvPr/>
        </p:nvSpPr>
        <p:spPr>
          <a:xfrm>
            <a:off x="1930400" y="210185"/>
            <a:ext cx="5283200" cy="891540"/>
          </a:xfrm>
          <a:prstGeom prst="rect">
            <a:avLst/>
          </a:prstGeom>
        </p:spPr>
        <p:txBody>
          <a:bodyPr wrap="square" anchor="ctr">
            <a:spAutoFit/>
          </a:bodyPr>
          <a:p>
            <a:pPr algn="ctr">
              <a:lnSpc>
                <a:spcPct val="130000"/>
              </a:lnSpc>
            </a:pPr>
            <a:r>
              <a:rPr kumimoji="1" lang="zh-CN" altLang="en-US" sz="4000" dirty="0">
                <a:solidFill>
                  <a:schemeClr val="bg1"/>
                </a:solidFill>
                <a:latin typeface="华文楷体" panose="02010600040101010101" charset="-122"/>
                <a:ea typeface="华文楷体" panose="02010600040101010101" charset="-122"/>
              </a:rPr>
              <a:t>视频及现场展示</a:t>
            </a:r>
            <a:endParaRPr kumimoji="1" lang="zh-CN" altLang="en-US" sz="4000" dirty="0">
              <a:solidFill>
                <a:schemeClr val="bg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Untitled">
            <a:hlinkClick r:id="" action="ppaction://media"/>
          </p:cNvPr>
          <p:cNvPicPr/>
          <p:nvPr>
            <a:videoFile r:link="rId1"/>
            <p:extLst>
              <p:ext uri="{DAA4B4D4-6D71-4841-9C94-3DE7FCFB9230}">
                <p14:media xmlns:p14="http://schemas.microsoft.com/office/powerpoint/2010/main" r:link="rId2">
                  <p14:trim st="5003.000000" end="6672.000000"/>
                </p14:media>
              </p:ext>
            </p:extLst>
          </p:nvPr>
        </p:nvPicPr>
        <p:blipFill>
          <a:blip r:embed="rId3"/>
          <a:stretch>
            <a:fillRect/>
          </a:stretch>
        </p:blipFill>
        <p:spPr>
          <a:xfrm>
            <a:off x="0" y="0"/>
            <a:ext cx="9144000" cy="51435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rgbClr val="242424">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p:nvSpPr>
        <p:spPr>
          <a:xfrm flipV="1">
            <a:off x="3631723" y="0"/>
            <a:ext cx="1880554" cy="950754"/>
          </a:xfrm>
          <a:custGeom>
            <a:avLst/>
            <a:gdLst/>
            <a:ahLst/>
            <a:cxnLst/>
            <a:rect l="l" t="t" r="r" b="b"/>
            <a:pathLst>
              <a:path w="2185602" h="1104977">
                <a:moveTo>
                  <a:pt x="1092801" y="0"/>
                </a:moveTo>
                <a:cubicBezTo>
                  <a:pt x="1696338" y="0"/>
                  <a:pt x="2185602" y="489264"/>
                  <a:pt x="2185602" y="1092801"/>
                </a:cubicBezTo>
                <a:lnTo>
                  <a:pt x="2184987" y="1104977"/>
                </a:lnTo>
                <a:lnTo>
                  <a:pt x="615" y="1104977"/>
                </a:lnTo>
                <a:lnTo>
                  <a:pt x="0" y="1092801"/>
                </a:lnTo>
                <a:cubicBezTo>
                  <a:pt x="0" y="489264"/>
                  <a:pt x="489264" y="0"/>
                  <a:pt x="1092801" y="0"/>
                </a:cubicBezTo>
                <a:close/>
              </a:path>
            </a:pathLst>
          </a:custGeom>
          <a:solidFill>
            <a:srgbClr val="DC243F"/>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450233" y="2188139"/>
            <a:ext cx="4242267" cy="923330"/>
          </a:xfrm>
          <a:prstGeom prst="rect">
            <a:avLst/>
          </a:prstGeom>
          <a:noFill/>
        </p:spPr>
        <p:txBody>
          <a:bodyPr wrap="none" rtlCol="0">
            <a:spAutoFit/>
          </a:bodyPr>
          <a:lstStyle/>
          <a:p>
            <a:pPr algn="ctr"/>
            <a:r>
              <a:rPr kumimoji="1" lang="en-US" altLang="zh-CN" sz="5400" b="1" dirty="0" smtClean="0">
                <a:solidFill>
                  <a:schemeClr val="bg1"/>
                </a:solidFill>
              </a:rPr>
              <a:t>THANK</a:t>
            </a:r>
            <a:r>
              <a:rPr kumimoji="1" lang="zh-CN" altLang="en-US" sz="5400" b="1" dirty="0" smtClean="0">
                <a:solidFill>
                  <a:schemeClr val="bg1"/>
                </a:solidFill>
              </a:rPr>
              <a:t> </a:t>
            </a:r>
            <a:r>
              <a:rPr kumimoji="1" lang="en-US" altLang="zh-CN" sz="5400" b="1" dirty="0" smtClean="0">
                <a:solidFill>
                  <a:schemeClr val="bg1"/>
                </a:solidFill>
              </a:rPr>
              <a:t>YOU!</a:t>
            </a:r>
            <a:endParaRPr kumimoji="1" lang="zh-CN" altLang="en-US" sz="5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baseline">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33655" y="0"/>
            <a:ext cx="9076690" cy="51435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617810" y="1970496"/>
            <a:ext cx="1908380" cy="1908376"/>
          </a:xfrm>
          <a:prstGeom prst="ellipse">
            <a:avLst/>
          </a:prstGeom>
          <a:solidFill>
            <a:schemeClr val="bg1"/>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ea typeface="宋体" panose="02010600030101010101" pitchFamily="2" charset="-122"/>
            </a:endParaRPr>
          </a:p>
        </p:txBody>
      </p:sp>
      <p:sp>
        <p:nvSpPr>
          <p:cNvPr id="4" name="椭圆 3"/>
          <p:cNvSpPr/>
          <p:nvPr/>
        </p:nvSpPr>
        <p:spPr>
          <a:xfrm>
            <a:off x="3757591" y="2110277"/>
            <a:ext cx="1628818" cy="1628814"/>
          </a:xfrm>
          <a:prstGeom prst="ellipse">
            <a:avLst/>
          </a:prstGeom>
          <a:solidFill>
            <a:srgbClr val="308DA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kumimoji="1" lang="en-US" altLang="zh-CN" sz="6000" b="1" dirty="0" smtClean="0">
                <a:solidFill>
                  <a:prstClr val="white"/>
                </a:solidFill>
                <a:ea typeface="宋体" panose="02010600030101010101" pitchFamily="2" charset="-122"/>
              </a:rPr>
              <a:t>01</a:t>
            </a:r>
            <a:endParaRPr kumimoji="1" lang="zh-CN" altLang="en-US" sz="6000" b="1" dirty="0">
              <a:solidFill>
                <a:prstClr val="white"/>
              </a:solidFill>
              <a:ea typeface="宋体" panose="02010600030101010101" pitchFamily="2" charset="-122"/>
            </a:endParaRPr>
          </a:p>
        </p:txBody>
      </p:sp>
      <p:sp>
        <p:nvSpPr>
          <p:cNvPr id="5" name="燕尾形 4"/>
          <p:cNvSpPr/>
          <p:nvPr/>
        </p:nvSpPr>
        <p:spPr>
          <a:xfrm rot="5400000">
            <a:off x="4479786" y="4052646"/>
            <a:ext cx="184427" cy="235598"/>
          </a:xfrm>
          <a:prstGeom prst="chevron">
            <a:avLst>
              <a:gd name="adj" fmla="val 59233"/>
            </a:avLst>
          </a:prstGeom>
          <a:solidFill>
            <a:schemeClr val="bg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6" name="燕尾形 5"/>
          <p:cNvSpPr/>
          <p:nvPr/>
        </p:nvSpPr>
        <p:spPr>
          <a:xfrm rot="5400000">
            <a:off x="4479786" y="4162523"/>
            <a:ext cx="184427" cy="235598"/>
          </a:xfrm>
          <a:prstGeom prst="chevron">
            <a:avLst>
              <a:gd name="adj" fmla="val 59233"/>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7" name="燕尾形 6"/>
          <p:cNvSpPr/>
          <p:nvPr/>
        </p:nvSpPr>
        <p:spPr>
          <a:xfrm rot="5400000">
            <a:off x="4479786" y="4272400"/>
            <a:ext cx="184427" cy="235598"/>
          </a:xfrm>
          <a:prstGeom prst="chevron">
            <a:avLst>
              <a:gd name="adj" fmla="val 5923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9" name="矩形 8"/>
          <p:cNvSpPr/>
          <p:nvPr/>
        </p:nvSpPr>
        <p:spPr>
          <a:xfrm>
            <a:off x="2700020" y="461645"/>
            <a:ext cx="3742690" cy="1291590"/>
          </a:xfrm>
          <a:prstGeom prst="rect">
            <a:avLst/>
          </a:prstGeom>
        </p:spPr>
        <p:txBody>
          <a:bodyPr wrap="square" anchor="ctr">
            <a:spAutoFit/>
          </a:bodyPr>
          <a:lstStyle/>
          <a:p>
            <a:pPr algn="ctr">
              <a:lnSpc>
                <a:spcPct val="130000"/>
              </a:lnSpc>
            </a:pPr>
            <a:r>
              <a:rPr kumimoji="1" lang="zh-CN" altLang="en-US" sz="6000" dirty="0">
                <a:solidFill>
                  <a:schemeClr val="bg1"/>
                </a:solidFill>
                <a:latin typeface="华文楷体" panose="02010600040101010101" charset="-122"/>
                <a:ea typeface="华文楷体" panose="02010600040101010101" charset="-122"/>
              </a:rPr>
              <a:t>总体设计</a:t>
            </a:r>
            <a:endParaRPr kumimoji="1" lang="zh-CN" altLang="en-US" sz="6000" dirty="0">
              <a:solidFill>
                <a:schemeClr val="bg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7431" y="484157"/>
            <a:ext cx="689138" cy="689138"/>
          </a:xfrm>
          <a:prstGeom prst="ellipse">
            <a:avLst/>
          </a:prstGeom>
          <a:solidFill>
            <a:srgbClr val="308DA2"/>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600" b="1" dirty="0" smtClean="0">
                <a:solidFill>
                  <a:schemeClr val="bg1"/>
                </a:solidFill>
              </a:rPr>
              <a:t>1</a:t>
            </a:r>
            <a:endParaRPr kumimoji="1" lang="zh-CN" altLang="en-US" sz="3600" b="1" dirty="0">
              <a:solidFill>
                <a:schemeClr val="bg1"/>
              </a:solidFill>
            </a:endParaRPr>
          </a:p>
        </p:txBody>
      </p:sp>
      <p:sp>
        <p:nvSpPr>
          <p:cNvPr id="3" name="矩形 2"/>
          <p:cNvSpPr/>
          <p:nvPr/>
        </p:nvSpPr>
        <p:spPr>
          <a:xfrm>
            <a:off x="3166533" y="1274761"/>
            <a:ext cx="2810934" cy="491490"/>
          </a:xfrm>
          <a:prstGeom prst="rect">
            <a:avLst/>
          </a:prstGeom>
        </p:spPr>
        <p:txBody>
          <a:bodyPr wrap="square" anchor="ctr">
            <a:spAutoFit/>
          </a:bodyPr>
          <a:lstStyle/>
          <a:p>
            <a:pPr algn="ctr">
              <a:lnSpc>
                <a:spcPct val="130000"/>
              </a:lnSpc>
            </a:pPr>
            <a:r>
              <a:rPr lang="en-US" altLang="zh-CN" sz="2000" b="1" dirty="0" smtClean="0">
                <a:solidFill>
                  <a:srgbClr val="242424"/>
                </a:solidFill>
                <a:ea typeface="微软雅黑" panose="020B0503020204020204" charset="-122"/>
                <a:cs typeface="微软雅黑" panose="020B0503020204020204" charset="-122"/>
              </a:rPr>
              <a:t>AI car</a:t>
            </a:r>
            <a:r>
              <a:rPr lang="zh-CN" altLang="en-US" sz="2000" b="1" dirty="0" smtClean="0">
                <a:solidFill>
                  <a:srgbClr val="242424"/>
                </a:solidFill>
                <a:ea typeface="微软雅黑" panose="020B0503020204020204" charset="-122"/>
                <a:cs typeface="微软雅黑" panose="020B0503020204020204" charset="-122"/>
              </a:rPr>
              <a:t>总体功能</a:t>
            </a:r>
            <a:endParaRPr kumimoji="1" lang="zh-CN" altLang="en-US" sz="1050" dirty="0">
              <a:solidFill>
                <a:srgbClr val="242424"/>
              </a:solidFill>
              <a:ea typeface="宋体" panose="02010600030101010101" pitchFamily="2" charset="-122"/>
            </a:endParaRPr>
          </a:p>
        </p:txBody>
      </p:sp>
      <p:sp>
        <p:nvSpPr>
          <p:cNvPr id="4" name="文本框 3"/>
          <p:cNvSpPr txBox="1"/>
          <p:nvPr/>
        </p:nvSpPr>
        <p:spPr>
          <a:xfrm>
            <a:off x="1803458" y="1929254"/>
            <a:ext cx="5538356" cy="1691005"/>
          </a:xfrm>
          <a:prstGeom prst="rect">
            <a:avLst/>
          </a:prstGeom>
          <a:noFill/>
        </p:spPr>
        <p:txBody>
          <a:bodyPr wrap="square" rtlCol="0">
            <a:spAutoFit/>
          </a:bodyPr>
          <a:lstStyle/>
          <a:p>
            <a:pPr algn="l">
              <a:lnSpc>
                <a:spcPct val="130000"/>
              </a:lnSpc>
            </a:pPr>
            <a:r>
              <a:rPr kumimoji="1" lang="en-US" altLang="zh-CN" sz="1600" dirty="0">
                <a:solidFill>
                  <a:srgbClr val="242424"/>
                </a:solidFill>
              </a:rPr>
              <a:t>	</a:t>
            </a:r>
            <a:r>
              <a:rPr kumimoji="1" lang="zh-CN" altLang="en-US" sz="1600" dirty="0">
                <a:solidFill>
                  <a:srgbClr val="242424"/>
                </a:solidFill>
              </a:rPr>
              <a:t>小车自动行驶，通过前置的手机摄像头获取前方图像信息，将信息传送到电脑，对路况进行识别，识别出路途中的动物，并对不同的动物做出不同的反应。同时实时绘制小车行进的路线，并实时标记节点处的动物类别</a:t>
            </a:r>
            <a:r>
              <a:rPr kumimoji="1" lang="en-US" altLang="zh-CN" sz="1600" dirty="0">
                <a:solidFill>
                  <a:srgbClr val="242424"/>
                </a:solidFill>
              </a:rPr>
              <a:t>,</a:t>
            </a:r>
            <a:r>
              <a:rPr kumimoji="1" lang="zh-CN" altLang="zh-CN" sz="1600" dirty="0">
                <a:solidFill>
                  <a:srgbClr val="242424"/>
                </a:solidFill>
              </a:rPr>
              <a:t>完成小型动物园的地图绘制</a:t>
            </a:r>
            <a:r>
              <a:rPr kumimoji="1" lang="zh-CN" altLang="en-US" sz="1600" dirty="0">
                <a:solidFill>
                  <a:srgbClr val="242424"/>
                </a:solidFill>
              </a:rPr>
              <a:t>。</a:t>
            </a:r>
            <a:endParaRPr kumimoji="1" lang="zh-CN" altLang="en-US" sz="1600" dirty="0">
              <a:solidFill>
                <a:srgbClr val="242424"/>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3789260" y="1993356"/>
            <a:ext cx="1908380" cy="1908376"/>
          </a:xfrm>
          <a:prstGeom prst="ellipse">
            <a:avLst/>
          </a:prstGeom>
          <a:solidFill>
            <a:schemeClr val="bg1"/>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ea typeface="宋体" panose="02010600030101010101" pitchFamily="2" charset="-122"/>
            </a:endParaRPr>
          </a:p>
        </p:txBody>
      </p:sp>
      <p:sp>
        <p:nvSpPr>
          <p:cNvPr id="13" name="椭圆 12"/>
          <p:cNvSpPr/>
          <p:nvPr/>
        </p:nvSpPr>
        <p:spPr>
          <a:xfrm>
            <a:off x="3929041" y="2133137"/>
            <a:ext cx="1628818" cy="1628814"/>
          </a:xfrm>
          <a:prstGeom prst="ellipse">
            <a:avLst/>
          </a:prstGeom>
          <a:solidFill>
            <a:srgbClr val="553A6C"/>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kumimoji="1" lang="en-US" altLang="zh-CN" sz="6000" b="1" dirty="0" smtClean="0">
                <a:solidFill>
                  <a:prstClr val="white"/>
                </a:solidFill>
                <a:ea typeface="宋体" panose="02010600030101010101" pitchFamily="2" charset="-122"/>
              </a:rPr>
              <a:t>02</a:t>
            </a:r>
            <a:endParaRPr kumimoji="1" lang="zh-CN" altLang="en-US" sz="6000" b="1" dirty="0">
              <a:solidFill>
                <a:prstClr val="white"/>
              </a:solidFill>
              <a:ea typeface="宋体" panose="02010600030101010101" pitchFamily="2" charset="-122"/>
            </a:endParaRPr>
          </a:p>
        </p:txBody>
      </p:sp>
      <p:sp>
        <p:nvSpPr>
          <p:cNvPr id="14" name="燕尾形 13"/>
          <p:cNvSpPr/>
          <p:nvPr/>
        </p:nvSpPr>
        <p:spPr>
          <a:xfrm rot="5400000">
            <a:off x="4674096" y="4281246"/>
            <a:ext cx="184427" cy="235598"/>
          </a:xfrm>
          <a:prstGeom prst="chevron">
            <a:avLst>
              <a:gd name="adj" fmla="val 59233"/>
            </a:avLst>
          </a:prstGeom>
          <a:solidFill>
            <a:schemeClr val="bg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15" name="燕尾形 14"/>
          <p:cNvSpPr/>
          <p:nvPr/>
        </p:nvSpPr>
        <p:spPr>
          <a:xfrm rot="5400000">
            <a:off x="4674096" y="4391123"/>
            <a:ext cx="184427" cy="235598"/>
          </a:xfrm>
          <a:prstGeom prst="chevron">
            <a:avLst>
              <a:gd name="adj" fmla="val 59233"/>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16" name="燕尾形 15"/>
          <p:cNvSpPr/>
          <p:nvPr/>
        </p:nvSpPr>
        <p:spPr>
          <a:xfrm rot="5400000">
            <a:off x="4674096" y="4501000"/>
            <a:ext cx="184427" cy="235598"/>
          </a:xfrm>
          <a:prstGeom prst="chevron">
            <a:avLst>
              <a:gd name="adj" fmla="val 5923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9" name="矩形 8"/>
          <p:cNvSpPr/>
          <p:nvPr/>
        </p:nvSpPr>
        <p:spPr>
          <a:xfrm>
            <a:off x="2113280" y="629920"/>
            <a:ext cx="5283200" cy="891540"/>
          </a:xfrm>
          <a:prstGeom prst="rect">
            <a:avLst/>
          </a:prstGeom>
        </p:spPr>
        <p:txBody>
          <a:bodyPr wrap="square" anchor="ctr">
            <a:spAutoFit/>
          </a:bodyPr>
          <a:p>
            <a:pPr algn="ctr">
              <a:lnSpc>
                <a:spcPct val="130000"/>
              </a:lnSpc>
            </a:pPr>
            <a:r>
              <a:rPr kumimoji="1" lang="zh-CN" altLang="en-US" sz="4000" dirty="0">
                <a:solidFill>
                  <a:schemeClr val="bg1"/>
                </a:solidFill>
                <a:latin typeface="华文楷体" panose="02010600040101010101" charset="-122"/>
                <a:ea typeface="华文楷体" panose="02010600040101010101" charset="-122"/>
              </a:rPr>
              <a:t>图像识别部分</a:t>
            </a:r>
            <a:endParaRPr kumimoji="1" lang="zh-CN" altLang="en-US" sz="4000" dirty="0">
              <a:solidFill>
                <a:schemeClr val="bg1"/>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0"/>
          <p:cNvCxnSpPr/>
          <p:nvPr/>
        </p:nvCxnSpPr>
        <p:spPr>
          <a:xfrm>
            <a:off x="444685" y="1718288"/>
            <a:ext cx="8084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1"/>
          <p:cNvSpPr txBox="1"/>
          <p:nvPr/>
        </p:nvSpPr>
        <p:spPr>
          <a:xfrm>
            <a:off x="2896315" y="1221962"/>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1A7BAE"/>
                </a:solidFill>
                <a:effectLst/>
                <a:latin typeface="+mn-ea"/>
                <a:ea typeface="+mn-ea"/>
              </a:rPr>
              <a:t>数据采集</a:t>
            </a:r>
            <a:endParaRPr lang="zh-CN" altLang="en-US" sz="1600" b="1" dirty="0">
              <a:solidFill>
                <a:srgbClr val="1A7BAE"/>
              </a:solidFill>
              <a:effectLst/>
              <a:latin typeface="+mn-ea"/>
              <a:ea typeface="+mn-ea"/>
            </a:endParaRPr>
          </a:p>
        </p:txBody>
      </p:sp>
      <p:sp>
        <p:nvSpPr>
          <p:cNvPr id="6" name="矩形 5"/>
          <p:cNvSpPr/>
          <p:nvPr/>
        </p:nvSpPr>
        <p:spPr>
          <a:xfrm>
            <a:off x="2896314" y="1589150"/>
            <a:ext cx="5564117" cy="32194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00" dirty="0" smtClean="0">
                <a:solidFill>
                  <a:srgbClr val="242424"/>
                </a:solidFill>
                <a:latin typeface="+mn-ea"/>
              </a:rPr>
              <a:t>共采集了八种动物各</a:t>
            </a:r>
            <a:r>
              <a:rPr lang="en-US" altLang="zh-CN" sz="1000" dirty="0" smtClean="0">
                <a:solidFill>
                  <a:srgbClr val="242424"/>
                </a:solidFill>
                <a:latin typeface="+mn-ea"/>
              </a:rPr>
              <a:t>100</a:t>
            </a:r>
            <a:r>
              <a:rPr lang="zh-CN" altLang="en-US" sz="1000" dirty="0" smtClean="0">
                <a:solidFill>
                  <a:srgbClr val="242424"/>
                </a:solidFill>
                <a:latin typeface="+mn-ea"/>
              </a:rPr>
              <a:t>张图片，进行手工标记。</a:t>
            </a:r>
            <a:endParaRPr lang="en-US" altLang="zh-CN" sz="1000" dirty="0">
              <a:solidFill>
                <a:srgbClr val="242424"/>
              </a:solidFill>
              <a:latin typeface="+mn-ea"/>
            </a:endParaRPr>
          </a:p>
        </p:txBody>
      </p:sp>
      <p:sp>
        <p:nvSpPr>
          <p:cNvPr id="7" name="TextBox 33"/>
          <p:cNvSpPr txBox="1"/>
          <p:nvPr/>
        </p:nvSpPr>
        <p:spPr>
          <a:xfrm>
            <a:off x="2896315" y="2194670"/>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95BC49"/>
                </a:solidFill>
                <a:effectLst/>
                <a:latin typeface="+mn-ea"/>
                <a:ea typeface="+mn-ea"/>
              </a:rPr>
              <a:t>数据处理</a:t>
            </a:r>
            <a:endParaRPr lang="zh-CN" altLang="en-US" sz="1600" b="1" dirty="0">
              <a:solidFill>
                <a:srgbClr val="95BC49"/>
              </a:solidFill>
              <a:effectLst/>
              <a:latin typeface="+mn-ea"/>
              <a:ea typeface="+mn-ea"/>
            </a:endParaRPr>
          </a:p>
        </p:txBody>
      </p:sp>
      <p:sp>
        <p:nvSpPr>
          <p:cNvPr id="8" name="矩形 7"/>
          <p:cNvSpPr/>
          <p:nvPr/>
        </p:nvSpPr>
        <p:spPr>
          <a:xfrm>
            <a:off x="2896314" y="2701558"/>
            <a:ext cx="5564117" cy="163004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灰度化处理：</a:t>
            </a:r>
            <a:endParaRPr lang="zh-CN" altLang="en-US" sz="1000" dirty="0">
              <a:solidFill>
                <a:srgbClr val="242424"/>
              </a:solidFill>
              <a:latin typeface="+mn-ea"/>
            </a:endParaRPr>
          </a:p>
          <a:p>
            <a:pPr marL="636905" lvl="1"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由于我们只进行</a:t>
            </a:r>
            <a:r>
              <a:rPr lang="en-US" altLang="zh-CN" sz="1000" dirty="0">
                <a:solidFill>
                  <a:srgbClr val="242424"/>
                </a:solidFill>
                <a:latin typeface="+mn-ea"/>
              </a:rPr>
              <a:t>8</a:t>
            </a:r>
            <a:r>
              <a:rPr lang="zh-CN" altLang="en-US" sz="1000" dirty="0">
                <a:solidFill>
                  <a:srgbClr val="242424"/>
                </a:solidFill>
                <a:latin typeface="+mn-ea"/>
              </a:rPr>
              <a:t>种动物的识别，而且标注数据量较小，要想达到好的训练效果，需要对图像进行灰度化，减少参数以及数据量。处理后的图像仍然可以反映整幅图像的整体和局部的色度和亮度等级的分布和特征。</a:t>
            </a:r>
            <a:endParaRPr lang="zh-CN" altLang="en-US" sz="1000" dirty="0">
              <a:solidFill>
                <a:srgbClr val="242424"/>
              </a:solidFill>
              <a:latin typeface="+mn-ea"/>
            </a:endParaRPr>
          </a:p>
          <a:p>
            <a:pPr marL="636905" lvl="1"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我们采用的是最简单的灰度化处理，即将图片像素的</a:t>
            </a:r>
            <a:r>
              <a:rPr lang="en-US" altLang="zh-CN" sz="1000" dirty="0">
                <a:solidFill>
                  <a:srgbClr val="242424"/>
                </a:solidFill>
                <a:latin typeface="+mn-ea"/>
              </a:rPr>
              <a:t>R</a:t>
            </a:r>
            <a:r>
              <a:rPr lang="zh-CN" altLang="en-US" sz="1000" dirty="0">
                <a:solidFill>
                  <a:srgbClr val="242424"/>
                </a:solidFill>
                <a:latin typeface="+mn-ea"/>
              </a:rPr>
              <a:t>、</a:t>
            </a:r>
            <a:r>
              <a:rPr lang="en-US" altLang="zh-CN" sz="1000" dirty="0">
                <a:solidFill>
                  <a:srgbClr val="242424"/>
                </a:solidFill>
                <a:latin typeface="+mn-ea"/>
              </a:rPr>
              <a:t>G</a:t>
            </a:r>
            <a:r>
              <a:rPr lang="zh-CN" altLang="en-US" sz="1000" dirty="0">
                <a:solidFill>
                  <a:srgbClr val="242424"/>
                </a:solidFill>
                <a:latin typeface="+mn-ea"/>
              </a:rPr>
              <a:t>、</a:t>
            </a:r>
            <a:r>
              <a:rPr lang="en-US" altLang="zh-CN" sz="1000" dirty="0">
                <a:solidFill>
                  <a:srgbClr val="242424"/>
                </a:solidFill>
                <a:latin typeface="+mn-ea"/>
              </a:rPr>
              <a:t>B</a:t>
            </a:r>
            <a:r>
              <a:rPr lang="zh-CN" altLang="en-US" sz="1000" dirty="0">
                <a:solidFill>
                  <a:srgbClr val="242424"/>
                </a:solidFill>
                <a:latin typeface="+mn-ea"/>
              </a:rPr>
              <a:t>三个分量取平均值，作为像素点的数值。</a:t>
            </a:r>
            <a:endParaRPr lang="en-US" altLang="zh-CN" sz="1000" dirty="0">
              <a:solidFill>
                <a:srgbClr val="242424"/>
              </a:solidFill>
              <a:latin typeface="+mn-ea"/>
            </a:endParaRPr>
          </a:p>
        </p:txBody>
      </p:sp>
      <p:grpSp>
        <p:nvGrpSpPr>
          <p:cNvPr id="9" name="组 8"/>
          <p:cNvGrpSpPr/>
          <p:nvPr/>
        </p:nvGrpSpPr>
        <p:grpSpPr>
          <a:xfrm>
            <a:off x="0" y="1"/>
            <a:ext cx="9144000" cy="269380"/>
            <a:chOff x="0" y="0"/>
            <a:chExt cx="7091177" cy="5143500"/>
          </a:xfrm>
        </p:grpSpPr>
        <p:sp>
          <p:nvSpPr>
            <p:cNvPr id="10" name="矩形 9"/>
            <p:cNvSpPr/>
            <p:nvPr/>
          </p:nvSpPr>
          <p:spPr>
            <a:xfrm>
              <a:off x="0" y="0"/>
              <a:ext cx="1181863" cy="5143500"/>
            </a:xfrm>
            <a:prstGeom prst="rect">
              <a:avLst/>
            </a:prstGeom>
            <a:solidFill>
              <a:srgbClr val="308D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181863" y="0"/>
              <a:ext cx="1181863" cy="5143500"/>
            </a:xfrm>
            <a:prstGeom prst="rect">
              <a:avLst/>
            </a:prstGeom>
            <a:solidFill>
              <a:srgbClr val="553A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363725" y="0"/>
              <a:ext cx="1181863" cy="5143500"/>
            </a:xfrm>
            <a:prstGeom prst="rect">
              <a:avLst/>
            </a:prstGeom>
            <a:solidFill>
              <a:srgbClr val="2C35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545588" y="0"/>
              <a:ext cx="1181863" cy="5143500"/>
            </a:xfrm>
            <a:prstGeom prst="rect">
              <a:avLst/>
            </a:prstGeom>
            <a:solidFill>
              <a:srgbClr val="F4A6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727451" y="0"/>
              <a:ext cx="1181863" cy="5143500"/>
            </a:xfrm>
            <a:prstGeom prst="rect">
              <a:avLst/>
            </a:prstGeom>
            <a:solidFill>
              <a:srgbClr val="D343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909314" y="0"/>
              <a:ext cx="1181863" cy="5143500"/>
            </a:xfrm>
            <a:prstGeom prst="rect">
              <a:avLst/>
            </a:prstGeom>
            <a:solidFill>
              <a:srgbClr val="DC2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 name="图片 1" descr="1mouse"/>
          <p:cNvPicPr>
            <a:picLocks noChangeAspect="1"/>
          </p:cNvPicPr>
          <p:nvPr/>
        </p:nvPicPr>
        <p:blipFill>
          <a:blip r:embed="rId1"/>
          <a:stretch>
            <a:fillRect/>
          </a:stretch>
        </p:blipFill>
        <p:spPr>
          <a:xfrm rot="19200000">
            <a:off x="149860" y="711200"/>
            <a:ext cx="1779905" cy="1114425"/>
          </a:xfrm>
          <a:prstGeom prst="rect">
            <a:avLst/>
          </a:prstGeom>
          <a:effectLst>
            <a:innerShdw blurRad="63500" dist="50800" dir="13500000">
              <a:prstClr val="black">
                <a:alpha val="50000"/>
              </a:prstClr>
            </a:innerShdw>
          </a:effectLst>
        </p:spPr>
      </p:pic>
      <p:pic>
        <p:nvPicPr>
          <p:cNvPr id="16" name="图片 15" descr="3dog"/>
          <p:cNvPicPr>
            <a:picLocks noChangeAspect="1"/>
          </p:cNvPicPr>
          <p:nvPr/>
        </p:nvPicPr>
        <p:blipFill>
          <a:blip r:embed="rId2"/>
          <a:stretch>
            <a:fillRect/>
          </a:stretch>
        </p:blipFill>
        <p:spPr>
          <a:xfrm rot="20040000">
            <a:off x="326390" y="3284855"/>
            <a:ext cx="1525905" cy="1652905"/>
          </a:xfrm>
          <a:prstGeom prst="rect">
            <a:avLst/>
          </a:prstGeom>
          <a:effectLst>
            <a:innerShdw blurRad="63500" dist="50800" dir="5400000">
              <a:prstClr val="black">
                <a:alpha val="50000"/>
              </a:prstClr>
            </a:innerShdw>
          </a:effectLst>
        </p:spPr>
      </p:pic>
      <p:pic>
        <p:nvPicPr>
          <p:cNvPr id="17" name="图片 16"/>
          <p:cNvPicPr>
            <a:picLocks noChangeAspect="1"/>
          </p:cNvPicPr>
          <p:nvPr/>
        </p:nvPicPr>
        <p:blipFill>
          <a:blip r:embed="rId3"/>
          <a:stretch>
            <a:fillRect/>
          </a:stretch>
        </p:blipFill>
        <p:spPr>
          <a:xfrm rot="1920000">
            <a:off x="1043305" y="2004060"/>
            <a:ext cx="1907540" cy="1194435"/>
          </a:xfrm>
          <a:prstGeom prst="rect">
            <a:avLst/>
          </a:prstGeom>
          <a:effectLst>
            <a:innerShdw blurRad="63500" dist="50800">
              <a:prstClr val="black">
                <a:alpha val="50000"/>
              </a:prstClr>
            </a:inn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0"/>
          <p:cNvCxnSpPr/>
          <p:nvPr/>
        </p:nvCxnSpPr>
        <p:spPr>
          <a:xfrm>
            <a:off x="444685" y="1718288"/>
            <a:ext cx="8084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1"/>
          <p:cNvSpPr txBox="1"/>
          <p:nvPr/>
        </p:nvSpPr>
        <p:spPr>
          <a:xfrm>
            <a:off x="2896315" y="374237"/>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1A7BAE"/>
                </a:solidFill>
                <a:effectLst/>
                <a:latin typeface="+mn-ea"/>
                <a:ea typeface="+mn-ea"/>
              </a:rPr>
              <a:t>模型的构建</a:t>
            </a:r>
            <a:endParaRPr lang="zh-CN" altLang="en-US" sz="1600" b="1" dirty="0">
              <a:solidFill>
                <a:srgbClr val="1A7BAE"/>
              </a:solidFill>
              <a:effectLst/>
              <a:latin typeface="+mn-ea"/>
              <a:ea typeface="+mn-ea"/>
            </a:endParaRPr>
          </a:p>
        </p:txBody>
      </p:sp>
      <p:sp>
        <p:nvSpPr>
          <p:cNvPr id="6" name="矩形 5"/>
          <p:cNvSpPr/>
          <p:nvPr/>
        </p:nvSpPr>
        <p:spPr>
          <a:xfrm>
            <a:off x="2896314" y="865250"/>
            <a:ext cx="5564117" cy="78359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模型主体采用基础的</a:t>
            </a:r>
            <a:r>
              <a:rPr lang="en-US" altLang="zh-CN" sz="1000" dirty="0">
                <a:solidFill>
                  <a:srgbClr val="242424"/>
                </a:solidFill>
                <a:latin typeface="+mn-ea"/>
              </a:rPr>
              <a:t>CNN</a:t>
            </a:r>
            <a:r>
              <a:rPr lang="zh-CN" altLang="en-US" sz="1000" dirty="0">
                <a:solidFill>
                  <a:srgbClr val="242424"/>
                </a:solidFill>
                <a:latin typeface="+mn-ea"/>
              </a:rPr>
              <a:t>模型。具体采用了两层卷积，池化层采用</a:t>
            </a:r>
            <a:r>
              <a:rPr lang="en-US" altLang="zh-CN" sz="1000" dirty="0">
                <a:solidFill>
                  <a:srgbClr val="242424"/>
                </a:solidFill>
                <a:latin typeface="+mn-ea"/>
              </a:rPr>
              <a:t>max-pooling</a:t>
            </a:r>
            <a:r>
              <a:rPr lang="zh-CN" altLang="en-US" sz="1000" dirty="0">
                <a:solidFill>
                  <a:srgbClr val="242424"/>
                </a:solidFill>
                <a:latin typeface="+mn-ea"/>
              </a:rPr>
              <a:t>。相比于</a:t>
            </a:r>
            <a:r>
              <a:rPr lang="en-US" altLang="zh-CN" sz="1000" dirty="0">
                <a:solidFill>
                  <a:srgbClr val="242424"/>
                </a:solidFill>
                <a:latin typeface="+mn-ea"/>
              </a:rPr>
              <a:t>average-pooling</a:t>
            </a:r>
            <a:r>
              <a:rPr lang="zh-CN" altLang="en-US" sz="1000" dirty="0">
                <a:solidFill>
                  <a:srgbClr val="242424"/>
                </a:solidFill>
                <a:latin typeface="+mn-ea"/>
              </a:rPr>
              <a:t>，</a:t>
            </a:r>
            <a:r>
              <a:rPr lang="en-US" altLang="zh-CN" sz="1000" dirty="0">
                <a:solidFill>
                  <a:srgbClr val="242424"/>
                </a:solidFill>
                <a:latin typeface="+mn-ea"/>
              </a:rPr>
              <a:t>max-pooling</a:t>
            </a:r>
            <a:r>
              <a:rPr lang="zh-CN" altLang="en-US" sz="1000" dirty="0">
                <a:solidFill>
                  <a:srgbClr val="242424"/>
                </a:solidFill>
                <a:latin typeface="+mn-ea"/>
              </a:rPr>
              <a:t>可以更多地保留图像的纹理信息。具体在网络中的第一层中，可以更灵敏地捕捉到边、角特征，有利于进一步识别图像主体。</a:t>
            </a:r>
            <a:endParaRPr lang="zh-CN" altLang="en-US" sz="1000" dirty="0">
              <a:solidFill>
                <a:srgbClr val="242424"/>
              </a:solidFill>
              <a:latin typeface="+mn-ea"/>
            </a:endParaRPr>
          </a:p>
        </p:txBody>
      </p:sp>
      <p:sp>
        <p:nvSpPr>
          <p:cNvPr id="7" name="TextBox 33"/>
          <p:cNvSpPr txBox="1"/>
          <p:nvPr/>
        </p:nvSpPr>
        <p:spPr>
          <a:xfrm>
            <a:off x="2886155" y="1778745"/>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95BC49"/>
                </a:solidFill>
                <a:effectLst/>
                <a:latin typeface="+mn-ea"/>
                <a:ea typeface="+mn-ea"/>
              </a:rPr>
              <a:t>参数设置</a:t>
            </a:r>
            <a:endParaRPr lang="zh-CN" altLang="en-US" sz="1600" b="1" dirty="0">
              <a:solidFill>
                <a:srgbClr val="95BC49"/>
              </a:solidFill>
              <a:effectLst/>
              <a:latin typeface="+mn-ea"/>
              <a:ea typeface="+mn-ea"/>
            </a:endParaRPr>
          </a:p>
        </p:txBody>
      </p:sp>
      <p:sp>
        <p:nvSpPr>
          <p:cNvPr id="8" name="矩形 7"/>
          <p:cNvSpPr/>
          <p:nvPr/>
        </p:nvSpPr>
        <p:spPr>
          <a:xfrm>
            <a:off x="2896314" y="2116088"/>
            <a:ext cx="5564117" cy="186118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batch_size:40</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number of filter</a:t>
            </a:r>
            <a:r>
              <a:rPr lang="zh-CN" altLang="en-US" sz="1000" dirty="0">
                <a:solidFill>
                  <a:srgbClr val="242424"/>
                </a:solidFill>
                <a:latin typeface="+mn-ea"/>
              </a:rPr>
              <a:t>：</a:t>
            </a:r>
            <a:r>
              <a:rPr lang="en-US" altLang="zh-CN" sz="1000" dirty="0">
                <a:solidFill>
                  <a:srgbClr val="242424"/>
                </a:solidFill>
                <a:latin typeface="+mn-ea"/>
              </a:rPr>
              <a:t>[5</a:t>
            </a:r>
            <a:r>
              <a:rPr lang="zh-CN" altLang="en-US" sz="1000" dirty="0">
                <a:solidFill>
                  <a:srgbClr val="242424"/>
                </a:solidFill>
                <a:latin typeface="+mn-ea"/>
              </a:rPr>
              <a:t>，</a:t>
            </a:r>
            <a:r>
              <a:rPr lang="en-US" altLang="zh-CN" sz="1000" dirty="0">
                <a:solidFill>
                  <a:srgbClr val="242424"/>
                </a:solidFill>
                <a:latin typeface="+mn-ea"/>
              </a:rPr>
              <a:t>10]</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filter_size:(batch_size</a:t>
            </a:r>
            <a:r>
              <a:rPr lang="zh-CN" altLang="en-US" sz="1000" dirty="0">
                <a:solidFill>
                  <a:srgbClr val="242424"/>
                </a:solidFill>
                <a:latin typeface="+mn-ea"/>
              </a:rPr>
              <a:t>，</a:t>
            </a:r>
            <a:r>
              <a:rPr lang="en-US" altLang="zh-CN" sz="1000" dirty="0">
                <a:solidFill>
                  <a:srgbClr val="242424"/>
                </a:solidFill>
                <a:latin typeface="+mn-ea"/>
              </a:rPr>
              <a:t>kernel[i]</a:t>
            </a:r>
            <a:r>
              <a:rPr lang="zh-CN" altLang="en-US" sz="1000" dirty="0">
                <a:solidFill>
                  <a:srgbClr val="242424"/>
                </a:solidFill>
                <a:latin typeface="+mn-ea"/>
              </a:rPr>
              <a:t>，</a:t>
            </a:r>
            <a:r>
              <a:rPr lang="en-US" altLang="zh-CN" sz="1000" dirty="0">
                <a:solidFill>
                  <a:srgbClr val="242424"/>
                </a:solidFill>
                <a:latin typeface="+mn-ea"/>
              </a:rPr>
              <a:t>5</a:t>
            </a:r>
            <a:r>
              <a:rPr lang="zh-CN" altLang="en-US" sz="1000" dirty="0">
                <a:solidFill>
                  <a:srgbClr val="242424"/>
                </a:solidFill>
                <a:latin typeface="+mn-ea"/>
              </a:rPr>
              <a:t>，</a:t>
            </a:r>
            <a:r>
              <a:rPr lang="en-US" altLang="zh-CN" sz="1000" dirty="0">
                <a:solidFill>
                  <a:srgbClr val="242424"/>
                </a:solidFill>
                <a:latin typeface="+mn-ea"/>
              </a:rPr>
              <a:t>5)</a:t>
            </a:r>
            <a:r>
              <a:rPr lang="zh-CN" altLang="en-US" sz="1000" dirty="0">
                <a:solidFill>
                  <a:srgbClr val="242424"/>
                </a:solidFill>
                <a:latin typeface="+mn-ea"/>
              </a:rPr>
              <a:t>（</a:t>
            </a:r>
            <a:r>
              <a:rPr lang="en-US" altLang="zh-CN" sz="1000" dirty="0">
                <a:solidFill>
                  <a:srgbClr val="242424"/>
                </a:solidFill>
                <a:latin typeface="+mn-ea"/>
              </a:rPr>
              <a:t>kernel[i]</a:t>
            </a:r>
            <a:r>
              <a:rPr lang="zh-CN" altLang="en-US" sz="1000" dirty="0">
                <a:solidFill>
                  <a:srgbClr val="242424"/>
                </a:solidFill>
                <a:latin typeface="+mn-ea"/>
              </a:rPr>
              <a:t>表示第</a:t>
            </a:r>
            <a:r>
              <a:rPr lang="en-US" altLang="zh-CN" sz="1000" dirty="0">
                <a:solidFill>
                  <a:srgbClr val="242424"/>
                </a:solidFill>
                <a:latin typeface="+mn-ea"/>
              </a:rPr>
              <a:t>i</a:t>
            </a:r>
            <a:r>
              <a:rPr lang="zh-CN" altLang="en-US" sz="1000" dirty="0">
                <a:solidFill>
                  <a:srgbClr val="242424"/>
                </a:solidFill>
                <a:latin typeface="+mn-ea"/>
              </a:rPr>
              <a:t>层</a:t>
            </a:r>
            <a:r>
              <a:rPr lang="en-US" altLang="zh-CN" sz="1000" dirty="0">
                <a:solidFill>
                  <a:srgbClr val="242424"/>
                </a:solidFill>
                <a:latin typeface="+mn-ea"/>
              </a:rPr>
              <a:t>filter</a:t>
            </a:r>
            <a:r>
              <a:rPr lang="zh-CN" altLang="en-US" sz="1000" dirty="0">
                <a:solidFill>
                  <a:srgbClr val="242424"/>
                </a:solidFill>
                <a:latin typeface="+mn-ea"/>
              </a:rPr>
              <a:t>的个数</a:t>
            </a:r>
            <a:r>
              <a:rPr lang="en-US" altLang="zh-CN" sz="1000" dirty="0">
                <a:solidFill>
                  <a:srgbClr val="242424"/>
                </a:solidFill>
                <a:latin typeface="+mn-ea"/>
              </a:rPr>
              <a:t>)</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poolsize:[2</a:t>
            </a:r>
            <a:r>
              <a:rPr lang="zh-CN" altLang="en-US" sz="1000" dirty="0">
                <a:solidFill>
                  <a:srgbClr val="242424"/>
                </a:solidFill>
                <a:latin typeface="+mn-ea"/>
              </a:rPr>
              <a:t>，</a:t>
            </a:r>
            <a:r>
              <a:rPr lang="en-US" altLang="zh-CN" sz="1000" dirty="0">
                <a:solidFill>
                  <a:srgbClr val="242424"/>
                </a:solidFill>
                <a:latin typeface="+mn-ea"/>
              </a:rPr>
              <a:t>2]</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Optimizer: SGD</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Loss Function: Negative log-likelihood function(</a:t>
            </a:r>
            <a:r>
              <a:rPr lang="zh-CN" altLang="en-US" sz="1000" dirty="0">
                <a:solidFill>
                  <a:srgbClr val="242424"/>
                </a:solidFill>
                <a:latin typeface="+mn-ea"/>
              </a:rPr>
              <a:t>用于分类问题</a:t>
            </a:r>
            <a:r>
              <a:rPr lang="en-US" altLang="zh-CN" sz="1000" dirty="0">
                <a:solidFill>
                  <a:srgbClr val="242424"/>
                </a:solidFill>
                <a:latin typeface="+mn-ea"/>
              </a:rPr>
              <a:t>)</a:t>
            </a:r>
            <a:endParaRPr lang="en-US" altLang="zh-CN" sz="1000" dirty="0">
              <a:solidFill>
                <a:srgbClr val="242424"/>
              </a:solidFill>
              <a:latin typeface="+mn-ea"/>
            </a:endParaRPr>
          </a:p>
        </p:txBody>
      </p:sp>
      <p:grpSp>
        <p:nvGrpSpPr>
          <p:cNvPr id="9" name="组 8"/>
          <p:cNvGrpSpPr/>
          <p:nvPr/>
        </p:nvGrpSpPr>
        <p:grpSpPr>
          <a:xfrm>
            <a:off x="0" y="1"/>
            <a:ext cx="9144000" cy="269380"/>
            <a:chOff x="0" y="0"/>
            <a:chExt cx="7091177" cy="5143500"/>
          </a:xfrm>
        </p:grpSpPr>
        <p:sp>
          <p:nvSpPr>
            <p:cNvPr id="10" name="矩形 9"/>
            <p:cNvSpPr/>
            <p:nvPr/>
          </p:nvSpPr>
          <p:spPr>
            <a:xfrm>
              <a:off x="0" y="0"/>
              <a:ext cx="1181863" cy="5143500"/>
            </a:xfrm>
            <a:prstGeom prst="rect">
              <a:avLst/>
            </a:prstGeom>
            <a:solidFill>
              <a:srgbClr val="308D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181863" y="0"/>
              <a:ext cx="1181863" cy="5143500"/>
            </a:xfrm>
            <a:prstGeom prst="rect">
              <a:avLst/>
            </a:prstGeom>
            <a:solidFill>
              <a:srgbClr val="553A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363725" y="0"/>
              <a:ext cx="1181863" cy="5143500"/>
            </a:xfrm>
            <a:prstGeom prst="rect">
              <a:avLst/>
            </a:prstGeom>
            <a:solidFill>
              <a:srgbClr val="2C35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545588" y="0"/>
              <a:ext cx="1181863" cy="5143500"/>
            </a:xfrm>
            <a:prstGeom prst="rect">
              <a:avLst/>
            </a:prstGeom>
            <a:solidFill>
              <a:srgbClr val="F4A6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727451" y="0"/>
              <a:ext cx="1181863" cy="5143500"/>
            </a:xfrm>
            <a:prstGeom prst="rect">
              <a:avLst/>
            </a:prstGeom>
            <a:solidFill>
              <a:srgbClr val="D343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909314" y="0"/>
              <a:ext cx="1181863" cy="5143500"/>
            </a:xfrm>
            <a:prstGeom prst="rect">
              <a:avLst/>
            </a:prstGeom>
            <a:solidFill>
              <a:srgbClr val="DC2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17" name="图片 16"/>
          <p:cNvPicPr>
            <a:picLocks noChangeAspect="1"/>
          </p:cNvPicPr>
          <p:nvPr/>
        </p:nvPicPr>
        <p:blipFill>
          <a:blip r:embed="rId1"/>
          <a:stretch>
            <a:fillRect/>
          </a:stretch>
        </p:blipFill>
        <p:spPr>
          <a:xfrm>
            <a:off x="67945" y="1384935"/>
            <a:ext cx="2828290" cy="2152650"/>
          </a:xfrm>
          <a:prstGeom prst="rect">
            <a:avLst/>
          </a:prstGeom>
        </p:spPr>
      </p:pic>
      <p:sp>
        <p:nvSpPr>
          <p:cNvPr id="18" name="TextBox 33"/>
          <p:cNvSpPr txBox="1"/>
          <p:nvPr/>
        </p:nvSpPr>
        <p:spPr>
          <a:xfrm>
            <a:off x="2983310" y="3977115"/>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FF0000"/>
                </a:solidFill>
                <a:effectLst/>
                <a:latin typeface="+mn-ea"/>
                <a:ea typeface="+mn-ea"/>
              </a:rPr>
              <a:t>测试结果</a:t>
            </a:r>
            <a:endParaRPr lang="zh-CN" altLang="en-US" sz="1600" b="1" dirty="0">
              <a:solidFill>
                <a:srgbClr val="FF0000"/>
              </a:solidFill>
              <a:effectLst/>
              <a:latin typeface="+mn-ea"/>
              <a:ea typeface="+mn-ea"/>
            </a:endParaRPr>
          </a:p>
        </p:txBody>
      </p:sp>
      <p:sp>
        <p:nvSpPr>
          <p:cNvPr id="19" name="矩形 18"/>
          <p:cNvSpPr/>
          <p:nvPr/>
        </p:nvSpPr>
        <p:spPr>
          <a:xfrm>
            <a:off x="2896314" y="4216033"/>
            <a:ext cx="5564117" cy="937260"/>
          </a:xfrm>
          <a:prstGeom prst="rect">
            <a:avLst/>
          </a:prstGeom>
        </p:spPr>
        <p:txBody>
          <a:bodyPr wrap="square">
            <a:spAutoFit/>
          </a:bodyPr>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train_acc: 0.87</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val_acc:0.85</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test_acc:0.78</a:t>
            </a:r>
            <a:endParaRPr lang="en-US" altLang="zh-CN" sz="1000" dirty="0">
              <a:solidFill>
                <a:srgbClr val="242424"/>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0"/>
          <p:cNvCxnSpPr/>
          <p:nvPr/>
        </p:nvCxnSpPr>
        <p:spPr>
          <a:xfrm>
            <a:off x="467545" y="2615543"/>
            <a:ext cx="8084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1"/>
          <p:cNvSpPr txBox="1"/>
          <p:nvPr/>
        </p:nvSpPr>
        <p:spPr>
          <a:xfrm>
            <a:off x="3048080" y="2952337"/>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1A7BAE"/>
                </a:solidFill>
                <a:effectLst/>
                <a:latin typeface="+mn-ea"/>
                <a:ea typeface="+mn-ea"/>
              </a:rPr>
              <a:t>优化措施</a:t>
            </a:r>
            <a:r>
              <a:rPr lang="en-US" altLang="zh-CN" sz="1600" b="1" dirty="0">
                <a:solidFill>
                  <a:srgbClr val="1A7BAE"/>
                </a:solidFill>
                <a:effectLst/>
                <a:latin typeface="+mn-ea"/>
                <a:ea typeface="+mn-ea"/>
              </a:rPr>
              <a:t>1</a:t>
            </a:r>
            <a:endParaRPr lang="en-US" altLang="zh-CN" sz="1600" b="1" dirty="0">
              <a:solidFill>
                <a:srgbClr val="1A7BAE"/>
              </a:solidFill>
              <a:effectLst/>
              <a:latin typeface="+mn-ea"/>
              <a:ea typeface="+mn-ea"/>
            </a:endParaRPr>
          </a:p>
        </p:txBody>
      </p:sp>
      <p:sp>
        <p:nvSpPr>
          <p:cNvPr id="8" name="矩形 7"/>
          <p:cNvSpPr/>
          <p:nvPr/>
        </p:nvSpPr>
        <p:spPr>
          <a:xfrm>
            <a:off x="3039189" y="3454668"/>
            <a:ext cx="5564117" cy="1706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起初在最后一个卷积池化输出层之后我们采用的是</a:t>
            </a:r>
            <a:r>
              <a:rPr lang="en-US" altLang="zh-CN" sz="1000" dirty="0">
                <a:solidFill>
                  <a:srgbClr val="242424"/>
                </a:solidFill>
                <a:latin typeface="+mn-ea"/>
              </a:rPr>
              <a:t>Logistic Regression</a:t>
            </a:r>
            <a:r>
              <a:rPr lang="zh-CN" altLang="en-US" sz="1000" dirty="0">
                <a:solidFill>
                  <a:srgbClr val="242424"/>
                </a:solidFill>
                <a:latin typeface="+mn-ea"/>
              </a:rPr>
              <a:t>层来做分类，准确率已经不错了。但是后面实际应用中效果出现了上述问题。在尝试使用</a:t>
            </a:r>
            <a:r>
              <a:rPr lang="en-US" altLang="zh-CN" sz="1000" dirty="0">
                <a:solidFill>
                  <a:srgbClr val="242424"/>
                </a:solidFill>
                <a:latin typeface="+mn-ea"/>
              </a:rPr>
              <a:t>SVM</a:t>
            </a:r>
            <a:r>
              <a:rPr lang="zh-CN" altLang="en-US" sz="1000" dirty="0">
                <a:solidFill>
                  <a:srgbClr val="242424"/>
                </a:solidFill>
                <a:latin typeface="+mn-ea"/>
              </a:rPr>
              <a:t>取代</a:t>
            </a:r>
            <a:r>
              <a:rPr lang="en-US" altLang="zh-CN" sz="1000" dirty="0">
                <a:solidFill>
                  <a:srgbClr val="242424"/>
                </a:solidFill>
                <a:latin typeface="+mn-ea"/>
              </a:rPr>
              <a:t>LR</a:t>
            </a:r>
            <a:r>
              <a:rPr lang="zh-CN" altLang="en-US" sz="1000" dirty="0">
                <a:solidFill>
                  <a:srgbClr val="242424"/>
                </a:solidFill>
                <a:latin typeface="+mn-ea"/>
              </a:rPr>
              <a:t>用作分类之后，问题得到缓解（虽然上述两张图片仍然很难区分开）。</a:t>
            </a:r>
            <a:endParaRPr lang="zh-CN" altLang="en-US"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初步猜想：</a:t>
            </a:r>
            <a:r>
              <a:rPr lang="en-US" altLang="zh-CN" sz="1000" dirty="0">
                <a:solidFill>
                  <a:srgbClr val="242424"/>
                </a:solidFill>
                <a:latin typeface="+mn-ea"/>
              </a:rPr>
              <a:t>1</a:t>
            </a:r>
            <a:r>
              <a:rPr lang="zh-CN" altLang="en-US" sz="1000" dirty="0">
                <a:solidFill>
                  <a:srgbClr val="242424"/>
                </a:solidFill>
                <a:latin typeface="+mn-ea"/>
              </a:rPr>
              <a:t>、</a:t>
            </a:r>
            <a:r>
              <a:rPr lang="en-US" altLang="zh-CN" sz="1000" dirty="0">
                <a:solidFill>
                  <a:srgbClr val="242424"/>
                </a:solidFill>
                <a:latin typeface="+mn-ea"/>
              </a:rPr>
              <a:t>SVM</a:t>
            </a:r>
            <a:r>
              <a:rPr lang="zh-CN" altLang="en-US" sz="1000" dirty="0">
                <a:solidFill>
                  <a:srgbClr val="242424"/>
                </a:solidFill>
                <a:latin typeface="+mn-ea"/>
              </a:rPr>
              <a:t>中只关心部分支持向量的机制有利于相近图片不同类别的区分</a:t>
            </a:r>
            <a:endParaRPr lang="zh-CN" altLang="en-US" sz="1000" dirty="0">
              <a:solidFill>
                <a:srgbClr val="242424"/>
              </a:solidFill>
              <a:latin typeface="+mn-ea"/>
            </a:endParaRPr>
          </a:p>
          <a:p>
            <a:pPr marL="636905" lvl="1"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2</a:t>
            </a:r>
            <a:r>
              <a:rPr lang="zh-CN" altLang="en-US" sz="1000" dirty="0">
                <a:solidFill>
                  <a:srgbClr val="242424"/>
                </a:solidFill>
                <a:latin typeface="+mn-ea"/>
              </a:rPr>
              <a:t>、</a:t>
            </a:r>
            <a:r>
              <a:rPr lang="en-US" altLang="zh-CN" sz="1000" dirty="0">
                <a:solidFill>
                  <a:srgbClr val="242424"/>
                </a:solidFill>
                <a:latin typeface="+mn-ea"/>
              </a:rPr>
              <a:t>LR</a:t>
            </a:r>
            <a:r>
              <a:rPr lang="zh-CN" altLang="en-US" sz="1000" dirty="0">
                <a:solidFill>
                  <a:srgbClr val="242424"/>
                </a:solidFill>
                <a:latin typeface="+mn-ea"/>
              </a:rPr>
              <a:t>通常不加入核函数。</a:t>
            </a:r>
            <a:r>
              <a:rPr lang="en-US" altLang="zh-CN" sz="1000" dirty="0">
                <a:solidFill>
                  <a:srgbClr val="242424"/>
                </a:solidFill>
                <a:latin typeface="+mn-ea"/>
              </a:rPr>
              <a:t>SVM</a:t>
            </a:r>
            <a:r>
              <a:rPr lang="zh-CN" altLang="en-US" sz="1000" dirty="0">
                <a:solidFill>
                  <a:srgbClr val="242424"/>
                </a:solidFill>
                <a:latin typeface="+mn-ea"/>
              </a:rPr>
              <a:t>使用核函数，可以提高对线性不可分数据的识别性能</a:t>
            </a:r>
            <a:endParaRPr lang="zh-CN" altLang="en-US" sz="1000" dirty="0">
              <a:solidFill>
                <a:srgbClr val="242424"/>
              </a:solidFill>
              <a:latin typeface="+mn-ea"/>
            </a:endParaRPr>
          </a:p>
          <a:p>
            <a:pPr marL="636905" lvl="1"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3</a:t>
            </a:r>
            <a:r>
              <a:rPr lang="zh-CN" altLang="en-US" sz="1000" dirty="0">
                <a:solidFill>
                  <a:srgbClr val="242424"/>
                </a:solidFill>
                <a:latin typeface="+mn-ea"/>
              </a:rPr>
              <a:t>、（附加福利）</a:t>
            </a:r>
            <a:r>
              <a:rPr lang="en-US" altLang="zh-CN" sz="1000" dirty="0">
                <a:solidFill>
                  <a:srgbClr val="242424"/>
                </a:solidFill>
                <a:latin typeface="+mn-ea"/>
              </a:rPr>
              <a:t>SVM</a:t>
            </a:r>
            <a:r>
              <a:rPr lang="zh-CN" altLang="en-US" sz="1000" dirty="0">
                <a:solidFill>
                  <a:srgbClr val="242424"/>
                </a:solidFill>
                <a:latin typeface="+mn-ea"/>
              </a:rPr>
              <a:t>中的目标函数自带</a:t>
            </a:r>
            <a:r>
              <a:rPr lang="en-US" altLang="zh-CN" sz="1000" dirty="0">
                <a:solidFill>
                  <a:srgbClr val="242424"/>
                </a:solidFill>
                <a:latin typeface="+mn-ea"/>
              </a:rPr>
              <a:t>L2</a:t>
            </a:r>
            <a:r>
              <a:rPr lang="zh-CN" altLang="en-US" sz="1000" dirty="0">
                <a:solidFill>
                  <a:srgbClr val="242424"/>
                </a:solidFill>
                <a:latin typeface="+mn-ea"/>
              </a:rPr>
              <a:t>正则项（           ），可以顺便防止过拟合</a:t>
            </a:r>
            <a:endParaRPr lang="zh-CN" altLang="en-US" sz="1000" dirty="0">
              <a:solidFill>
                <a:srgbClr val="242424"/>
              </a:solidFill>
              <a:latin typeface="+mn-ea"/>
            </a:endParaRPr>
          </a:p>
        </p:txBody>
      </p:sp>
      <p:grpSp>
        <p:nvGrpSpPr>
          <p:cNvPr id="9" name="组 8"/>
          <p:cNvGrpSpPr/>
          <p:nvPr/>
        </p:nvGrpSpPr>
        <p:grpSpPr>
          <a:xfrm>
            <a:off x="0" y="1"/>
            <a:ext cx="9144000" cy="269380"/>
            <a:chOff x="0" y="0"/>
            <a:chExt cx="7091177" cy="5143500"/>
          </a:xfrm>
        </p:grpSpPr>
        <p:sp>
          <p:nvSpPr>
            <p:cNvPr id="10" name="矩形 9"/>
            <p:cNvSpPr/>
            <p:nvPr/>
          </p:nvSpPr>
          <p:spPr>
            <a:xfrm>
              <a:off x="0" y="0"/>
              <a:ext cx="1181863" cy="5143500"/>
            </a:xfrm>
            <a:prstGeom prst="rect">
              <a:avLst/>
            </a:prstGeom>
            <a:solidFill>
              <a:srgbClr val="308D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181863" y="0"/>
              <a:ext cx="1181863" cy="5143500"/>
            </a:xfrm>
            <a:prstGeom prst="rect">
              <a:avLst/>
            </a:prstGeom>
            <a:solidFill>
              <a:srgbClr val="553A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363725" y="0"/>
              <a:ext cx="1181863" cy="5143500"/>
            </a:xfrm>
            <a:prstGeom prst="rect">
              <a:avLst/>
            </a:prstGeom>
            <a:solidFill>
              <a:srgbClr val="2C35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545588" y="0"/>
              <a:ext cx="1181863" cy="5143500"/>
            </a:xfrm>
            <a:prstGeom prst="rect">
              <a:avLst/>
            </a:prstGeom>
            <a:solidFill>
              <a:srgbClr val="F4A6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727451" y="0"/>
              <a:ext cx="1181863" cy="5143500"/>
            </a:xfrm>
            <a:prstGeom prst="rect">
              <a:avLst/>
            </a:prstGeom>
            <a:solidFill>
              <a:srgbClr val="D343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909314" y="0"/>
              <a:ext cx="1181863" cy="5143500"/>
            </a:xfrm>
            <a:prstGeom prst="rect">
              <a:avLst/>
            </a:prstGeom>
            <a:solidFill>
              <a:srgbClr val="DC2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 name="图片 1"/>
          <p:cNvPicPr>
            <a:picLocks noChangeAspect="1"/>
          </p:cNvPicPr>
          <p:nvPr/>
        </p:nvPicPr>
        <p:blipFill>
          <a:blip r:embed="rId1"/>
          <a:srcRect l="7247" r="20794"/>
          <a:stretch>
            <a:fillRect/>
          </a:stretch>
        </p:blipFill>
        <p:spPr>
          <a:xfrm>
            <a:off x="0" y="269240"/>
            <a:ext cx="3039110" cy="4872990"/>
          </a:xfrm>
          <a:prstGeom prst="rect">
            <a:avLst/>
          </a:prstGeom>
          <a:effectLst>
            <a:softEdge rad="63500"/>
          </a:effectLst>
        </p:spPr>
      </p:pic>
      <p:sp>
        <p:nvSpPr>
          <p:cNvPr id="3" name="TextBox 33"/>
          <p:cNvSpPr txBox="1"/>
          <p:nvPr/>
        </p:nvSpPr>
        <p:spPr>
          <a:xfrm>
            <a:off x="3039110" y="358140"/>
            <a:ext cx="2771140"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95BC49"/>
                </a:solidFill>
                <a:effectLst/>
                <a:latin typeface="+mn-ea"/>
                <a:ea typeface="+mn-ea"/>
              </a:rPr>
              <a:t>实际应用出现的小问题</a:t>
            </a:r>
            <a:r>
              <a:rPr lang="en-US" altLang="zh-CN" sz="1600" b="1" dirty="0">
                <a:solidFill>
                  <a:srgbClr val="95BC49"/>
                </a:solidFill>
                <a:effectLst/>
                <a:latin typeface="+mn-ea"/>
                <a:ea typeface="+mn-ea"/>
              </a:rPr>
              <a:t>1</a:t>
            </a:r>
            <a:endParaRPr lang="en-US" altLang="zh-CN" sz="1600" b="1" dirty="0">
              <a:solidFill>
                <a:srgbClr val="95BC49"/>
              </a:solidFill>
              <a:effectLst/>
              <a:latin typeface="+mn-ea"/>
              <a:ea typeface="+mn-ea"/>
            </a:endParaRPr>
          </a:p>
        </p:txBody>
      </p:sp>
      <p:sp>
        <p:nvSpPr>
          <p:cNvPr id="16" name="矩形 15"/>
          <p:cNvSpPr/>
          <p:nvPr/>
        </p:nvSpPr>
        <p:spPr>
          <a:xfrm>
            <a:off x="3214449" y="695593"/>
            <a:ext cx="5564117" cy="553085"/>
          </a:xfrm>
          <a:prstGeom prst="rect">
            <a:avLst/>
          </a:prstGeom>
        </p:spPr>
        <p:txBody>
          <a:bodyPr wrap="square">
            <a:spAutoFit/>
          </a:bodyPr>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将训练出的模型实际应用在手机摄像头传回的图片时，由于图片清晰度的问题，部分相近的动物识别结果比较差，比如下面两张图片（左边为狼，右边为狗）就都被识别成狼</a:t>
            </a:r>
            <a:endParaRPr lang="zh-CN" altLang="en-US" sz="1000" dirty="0">
              <a:solidFill>
                <a:srgbClr val="242424"/>
              </a:solidFill>
              <a:latin typeface="+mn-ea"/>
            </a:endParaRPr>
          </a:p>
        </p:txBody>
      </p:sp>
      <p:pic>
        <p:nvPicPr>
          <p:cNvPr id="18" name="图片 17"/>
          <p:cNvPicPr>
            <a:picLocks noChangeAspect="1"/>
          </p:cNvPicPr>
          <p:nvPr/>
        </p:nvPicPr>
        <p:blipFill>
          <a:blip r:embed="rId2"/>
          <a:stretch>
            <a:fillRect/>
          </a:stretch>
        </p:blipFill>
        <p:spPr>
          <a:xfrm>
            <a:off x="3352165" y="1248410"/>
            <a:ext cx="1938655" cy="1287780"/>
          </a:xfrm>
          <a:prstGeom prst="rect">
            <a:avLst/>
          </a:prstGeom>
          <a:effectLst>
            <a:innerShdw blurRad="63500" dist="50800" dir="10800000">
              <a:prstClr val="black">
                <a:alpha val="50000"/>
              </a:prstClr>
            </a:innerShdw>
          </a:effectLst>
        </p:spPr>
      </p:pic>
      <p:pic>
        <p:nvPicPr>
          <p:cNvPr id="21" name="图片 20"/>
          <p:cNvPicPr>
            <a:picLocks noChangeAspect="1"/>
          </p:cNvPicPr>
          <p:nvPr/>
        </p:nvPicPr>
        <p:blipFill>
          <a:blip r:embed="rId3"/>
          <a:stretch>
            <a:fillRect/>
          </a:stretch>
        </p:blipFill>
        <p:spPr>
          <a:xfrm>
            <a:off x="5888355" y="1247775"/>
            <a:ext cx="1938655" cy="1288415"/>
          </a:xfrm>
          <a:prstGeom prst="rect">
            <a:avLst/>
          </a:prstGeom>
          <a:effectLst>
            <a:innerShdw blurRad="63500" dist="50800" dir="2700000">
              <a:prstClr val="black">
                <a:alpha val="50000"/>
              </a:prstClr>
            </a:innerShdw>
          </a:effectLst>
        </p:spPr>
      </p:pic>
      <p:graphicFrame>
        <p:nvGraphicFramePr>
          <p:cNvPr id="17" name="对象 16"/>
          <p:cNvGraphicFramePr/>
          <p:nvPr/>
        </p:nvGraphicFramePr>
        <p:xfrm>
          <a:off x="6689090" y="4819015"/>
          <a:ext cx="406400" cy="365125"/>
        </p:xfrm>
        <a:graphic>
          <a:graphicData uri="http://schemas.openxmlformats.org/presentationml/2006/ole">
            <mc:AlternateContent xmlns:mc="http://schemas.openxmlformats.org/markup-compatibility/2006">
              <mc:Choice xmlns:v="urn:schemas-microsoft-com:vml" Requires="v">
                <p:oleObj spid="_x0000_s19" name="" r:id="rId4" imgW="431800" imgH="393700" progId="Equation.KSEE3">
                  <p:embed/>
                </p:oleObj>
              </mc:Choice>
              <mc:Fallback>
                <p:oleObj name="" r:id="rId4" imgW="431800" imgH="393700" progId="Equation.KSEE3">
                  <p:embed/>
                  <p:pic>
                    <p:nvPicPr>
                      <p:cNvPr id="0" name="图片 18"/>
                      <p:cNvPicPr/>
                      <p:nvPr/>
                    </p:nvPicPr>
                    <p:blipFill>
                      <a:blip r:embed="rId5"/>
                      <a:stretch>
                        <a:fillRect/>
                      </a:stretch>
                    </p:blipFill>
                    <p:spPr>
                      <a:xfrm>
                        <a:off x="6689090" y="4819015"/>
                        <a:ext cx="406400" cy="3651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0"/>
          <p:cNvCxnSpPr/>
          <p:nvPr/>
        </p:nvCxnSpPr>
        <p:spPr>
          <a:xfrm>
            <a:off x="467545" y="2615543"/>
            <a:ext cx="8084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31"/>
          <p:cNvSpPr txBox="1"/>
          <p:nvPr/>
        </p:nvSpPr>
        <p:spPr>
          <a:xfrm>
            <a:off x="3048080" y="2678017"/>
            <a:ext cx="1847068"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1A7BAE"/>
                </a:solidFill>
                <a:effectLst/>
                <a:latin typeface="+mn-ea"/>
                <a:ea typeface="+mn-ea"/>
              </a:rPr>
              <a:t>优化措施</a:t>
            </a:r>
            <a:r>
              <a:rPr lang="en-US" altLang="zh-CN" sz="1600" b="1" dirty="0">
                <a:solidFill>
                  <a:srgbClr val="1A7BAE"/>
                </a:solidFill>
                <a:effectLst/>
                <a:latin typeface="+mn-ea"/>
                <a:ea typeface="+mn-ea"/>
              </a:rPr>
              <a:t>2</a:t>
            </a:r>
            <a:endParaRPr lang="en-US" altLang="zh-CN" sz="1600" b="1" dirty="0">
              <a:solidFill>
                <a:srgbClr val="1A7BAE"/>
              </a:solidFill>
              <a:effectLst/>
              <a:latin typeface="+mn-ea"/>
              <a:ea typeface="+mn-ea"/>
            </a:endParaRPr>
          </a:p>
        </p:txBody>
      </p:sp>
      <p:sp>
        <p:nvSpPr>
          <p:cNvPr id="8" name="矩形 7"/>
          <p:cNvSpPr/>
          <p:nvPr/>
        </p:nvSpPr>
        <p:spPr>
          <a:xfrm>
            <a:off x="3256359" y="3180348"/>
            <a:ext cx="5564117" cy="109156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我们在对图片进行灰度化处理之后增加了对照片中动物实体轮廓的勾勒，尽可能地过滤掉混杂的信息，突出动物实体的位置。</a:t>
            </a:r>
            <a:endParaRPr lang="zh-CN" altLang="en-US"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采用</a:t>
            </a:r>
            <a:r>
              <a:rPr lang="en-US" altLang="zh-CN" sz="1000" dirty="0">
                <a:solidFill>
                  <a:srgbClr val="242424"/>
                </a:solidFill>
                <a:latin typeface="+mn-ea"/>
              </a:rPr>
              <a:t>OpenCV</a:t>
            </a:r>
            <a:r>
              <a:rPr lang="zh-CN" altLang="en-US" sz="1000" dirty="0">
                <a:solidFill>
                  <a:srgbClr val="242424"/>
                </a:solidFill>
                <a:latin typeface="+mn-ea"/>
              </a:rPr>
              <a:t>提供的轮廓提取接口，提取效果如左图所示。该接口返回轮廓分块，取面积最大的前</a:t>
            </a:r>
            <a:r>
              <a:rPr lang="en-US" altLang="zh-CN" sz="1000" dirty="0">
                <a:solidFill>
                  <a:srgbClr val="242424"/>
                </a:solidFill>
                <a:latin typeface="+mn-ea"/>
              </a:rPr>
              <a:t>10</a:t>
            </a:r>
            <a:r>
              <a:rPr lang="zh-CN" altLang="en-US" sz="1000" dirty="0">
                <a:solidFill>
                  <a:srgbClr val="242424"/>
                </a:solidFill>
                <a:latin typeface="+mn-ea"/>
              </a:rPr>
              <a:t>个轮廓保留其余抛弃。</a:t>
            </a:r>
            <a:endParaRPr lang="zh-CN" altLang="en-US" sz="1000" dirty="0">
              <a:solidFill>
                <a:srgbClr val="242424"/>
              </a:solidFill>
              <a:latin typeface="+mn-ea"/>
            </a:endParaRPr>
          </a:p>
        </p:txBody>
      </p:sp>
      <p:grpSp>
        <p:nvGrpSpPr>
          <p:cNvPr id="9" name="组 8"/>
          <p:cNvGrpSpPr/>
          <p:nvPr/>
        </p:nvGrpSpPr>
        <p:grpSpPr>
          <a:xfrm>
            <a:off x="0" y="1"/>
            <a:ext cx="9144000" cy="269380"/>
            <a:chOff x="0" y="0"/>
            <a:chExt cx="7091177" cy="5143500"/>
          </a:xfrm>
        </p:grpSpPr>
        <p:sp>
          <p:nvSpPr>
            <p:cNvPr id="10" name="矩形 9"/>
            <p:cNvSpPr/>
            <p:nvPr/>
          </p:nvSpPr>
          <p:spPr>
            <a:xfrm>
              <a:off x="0" y="0"/>
              <a:ext cx="1181863" cy="5143500"/>
            </a:xfrm>
            <a:prstGeom prst="rect">
              <a:avLst/>
            </a:prstGeom>
            <a:solidFill>
              <a:srgbClr val="308D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181863" y="0"/>
              <a:ext cx="1181863" cy="5143500"/>
            </a:xfrm>
            <a:prstGeom prst="rect">
              <a:avLst/>
            </a:prstGeom>
            <a:solidFill>
              <a:srgbClr val="553A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363725" y="0"/>
              <a:ext cx="1181863" cy="5143500"/>
            </a:xfrm>
            <a:prstGeom prst="rect">
              <a:avLst/>
            </a:prstGeom>
            <a:solidFill>
              <a:srgbClr val="2C35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545588" y="0"/>
              <a:ext cx="1181863" cy="5143500"/>
            </a:xfrm>
            <a:prstGeom prst="rect">
              <a:avLst/>
            </a:prstGeom>
            <a:solidFill>
              <a:srgbClr val="F4A6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727451" y="0"/>
              <a:ext cx="1181863" cy="5143500"/>
            </a:xfrm>
            <a:prstGeom prst="rect">
              <a:avLst/>
            </a:prstGeom>
            <a:solidFill>
              <a:srgbClr val="D343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5909314" y="0"/>
              <a:ext cx="1181863" cy="5143500"/>
            </a:xfrm>
            <a:prstGeom prst="rect">
              <a:avLst/>
            </a:prstGeom>
            <a:solidFill>
              <a:srgbClr val="DC2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 name="TextBox 33"/>
          <p:cNvSpPr txBox="1"/>
          <p:nvPr/>
        </p:nvSpPr>
        <p:spPr>
          <a:xfrm>
            <a:off x="2981960" y="552450"/>
            <a:ext cx="2771140" cy="33718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95BC49"/>
                </a:solidFill>
                <a:effectLst/>
                <a:latin typeface="+mn-ea"/>
                <a:ea typeface="+mn-ea"/>
              </a:rPr>
              <a:t>实际应用出现的小问题</a:t>
            </a:r>
            <a:r>
              <a:rPr lang="en-US" altLang="zh-CN" sz="1600" b="1" dirty="0">
                <a:solidFill>
                  <a:srgbClr val="95BC49"/>
                </a:solidFill>
                <a:effectLst/>
                <a:latin typeface="+mn-ea"/>
                <a:ea typeface="+mn-ea"/>
              </a:rPr>
              <a:t>2</a:t>
            </a:r>
            <a:endParaRPr lang="en-US" altLang="zh-CN" sz="1600" b="1" dirty="0">
              <a:solidFill>
                <a:srgbClr val="95BC49"/>
              </a:solidFill>
              <a:effectLst/>
              <a:latin typeface="+mn-ea"/>
              <a:ea typeface="+mn-ea"/>
            </a:endParaRPr>
          </a:p>
        </p:txBody>
      </p:sp>
      <p:sp>
        <p:nvSpPr>
          <p:cNvPr id="16" name="矩形 15"/>
          <p:cNvSpPr/>
          <p:nvPr/>
        </p:nvSpPr>
        <p:spPr>
          <a:xfrm>
            <a:off x="3157299" y="889903"/>
            <a:ext cx="5564117" cy="1398905"/>
          </a:xfrm>
          <a:prstGeom prst="rect">
            <a:avLst/>
          </a:prstGeom>
        </p:spPr>
        <p:txBody>
          <a:bodyPr wrap="square">
            <a:spAutoFit/>
          </a:bodyPr>
          <a:p>
            <a:pPr marL="179705" indent="-171450" algn="just" defTabSz="914400">
              <a:lnSpc>
                <a:spcPct val="150000"/>
              </a:lnSpc>
              <a:spcBef>
                <a:spcPts val="600"/>
              </a:spcBef>
              <a:buFont typeface="Arial" panose="020B0604020202020204" pitchFamily="34" charset="0"/>
              <a:buChar char="•"/>
            </a:pPr>
            <a:r>
              <a:rPr lang="zh-CN" altLang="en-US" sz="1000" dirty="0">
                <a:solidFill>
                  <a:srgbClr val="242424"/>
                </a:solidFill>
                <a:latin typeface="+mn-ea"/>
              </a:rPr>
              <a:t>由于小车行进过程中摄像头返回的图片与训练模型时直接采用的图片清晰度有很大的差距，主要是由于拍摄的角度与小车的行进速度有关。拍摄出来的图片存在如下问题：</a:t>
            </a:r>
            <a:endParaRPr lang="zh-CN" altLang="en-US" sz="1000" dirty="0">
              <a:solidFill>
                <a:srgbClr val="242424"/>
              </a:solidFill>
              <a:latin typeface="+mn-ea"/>
            </a:endParaRPr>
          </a:p>
          <a:p>
            <a:pPr marL="636905" lvl="1"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1</a:t>
            </a:r>
            <a:r>
              <a:rPr lang="zh-CN" altLang="en-US" sz="1000" dirty="0">
                <a:solidFill>
                  <a:srgbClr val="242424"/>
                </a:solidFill>
                <a:latin typeface="+mn-ea"/>
              </a:rPr>
              <a:t>、无法对准要识别的动物，动物可能位于返回照片的角落</a:t>
            </a:r>
            <a:endParaRPr lang="zh-CN" altLang="en-US" sz="1000" dirty="0">
              <a:solidFill>
                <a:srgbClr val="242424"/>
              </a:solidFill>
              <a:latin typeface="+mn-ea"/>
            </a:endParaRPr>
          </a:p>
          <a:p>
            <a:pPr marL="636905" lvl="1"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2</a:t>
            </a:r>
            <a:r>
              <a:rPr lang="zh-CN" altLang="en-US" sz="1000" dirty="0">
                <a:solidFill>
                  <a:srgbClr val="242424"/>
                </a:solidFill>
                <a:latin typeface="+mn-ea"/>
              </a:rPr>
              <a:t>、由于光线问题与小车行进的速度问题可能导致照片中的动物与背景之间的界限模糊不清，影响识别效果</a:t>
            </a:r>
            <a:endParaRPr lang="zh-CN" altLang="en-US" sz="1000" dirty="0">
              <a:solidFill>
                <a:srgbClr val="242424"/>
              </a:solidFill>
              <a:latin typeface="+mn-ea"/>
            </a:endParaRPr>
          </a:p>
        </p:txBody>
      </p:sp>
      <p:pic>
        <p:nvPicPr>
          <p:cNvPr id="6" name="图片 5"/>
          <p:cNvPicPr>
            <a:picLocks noChangeAspect="1"/>
          </p:cNvPicPr>
          <p:nvPr/>
        </p:nvPicPr>
        <p:blipFill>
          <a:blip r:embed="rId1"/>
          <a:stretch>
            <a:fillRect/>
          </a:stretch>
        </p:blipFill>
        <p:spPr>
          <a:xfrm>
            <a:off x="571500" y="889635"/>
            <a:ext cx="2410460" cy="1591310"/>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2"/>
          <a:stretch>
            <a:fillRect/>
          </a:stretch>
        </p:blipFill>
        <p:spPr>
          <a:xfrm>
            <a:off x="571500" y="2889885"/>
            <a:ext cx="2410460" cy="1599565"/>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55635" y="1307556"/>
            <a:ext cx="1908380" cy="1908376"/>
          </a:xfrm>
          <a:prstGeom prst="ellipse">
            <a:avLst/>
          </a:prstGeom>
          <a:solidFill>
            <a:schemeClr val="bg1"/>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ea typeface="宋体" panose="02010600030101010101" pitchFamily="2" charset="-122"/>
            </a:endParaRPr>
          </a:p>
        </p:txBody>
      </p:sp>
      <p:sp>
        <p:nvSpPr>
          <p:cNvPr id="3" name="椭圆 2"/>
          <p:cNvSpPr/>
          <p:nvPr/>
        </p:nvSpPr>
        <p:spPr>
          <a:xfrm>
            <a:off x="1595416" y="1447337"/>
            <a:ext cx="1628818" cy="1628814"/>
          </a:xfrm>
          <a:prstGeom prst="ellipse">
            <a:avLst/>
          </a:prstGeom>
          <a:solidFill>
            <a:srgbClr val="2C353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kumimoji="1" lang="en-US" altLang="zh-CN" sz="6000" b="1" dirty="0" smtClean="0">
                <a:solidFill>
                  <a:prstClr val="white"/>
                </a:solidFill>
                <a:ea typeface="宋体" panose="02010600030101010101" pitchFamily="2" charset="-122"/>
              </a:rPr>
              <a:t>03</a:t>
            </a:r>
            <a:endParaRPr kumimoji="1" lang="zh-CN" altLang="en-US" sz="6000" b="1" dirty="0">
              <a:solidFill>
                <a:prstClr val="white"/>
              </a:solidFill>
              <a:ea typeface="宋体" panose="02010600030101010101" pitchFamily="2" charset="-122"/>
            </a:endParaRPr>
          </a:p>
        </p:txBody>
      </p:sp>
      <p:sp>
        <p:nvSpPr>
          <p:cNvPr id="4" name="燕尾形 3"/>
          <p:cNvSpPr/>
          <p:nvPr/>
        </p:nvSpPr>
        <p:spPr>
          <a:xfrm rot="5400000">
            <a:off x="2317611" y="3481146"/>
            <a:ext cx="184427" cy="235598"/>
          </a:xfrm>
          <a:prstGeom prst="chevron">
            <a:avLst>
              <a:gd name="adj" fmla="val 59233"/>
            </a:avLst>
          </a:prstGeom>
          <a:solidFill>
            <a:schemeClr val="bg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5" name="燕尾形 4"/>
          <p:cNvSpPr/>
          <p:nvPr/>
        </p:nvSpPr>
        <p:spPr>
          <a:xfrm rot="5400000">
            <a:off x="2317611" y="3591023"/>
            <a:ext cx="184427" cy="235598"/>
          </a:xfrm>
          <a:prstGeom prst="chevron">
            <a:avLst>
              <a:gd name="adj" fmla="val 59233"/>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6" name="燕尾形 5"/>
          <p:cNvSpPr/>
          <p:nvPr/>
        </p:nvSpPr>
        <p:spPr>
          <a:xfrm rot="5400000">
            <a:off x="2317611" y="3700900"/>
            <a:ext cx="184427" cy="235598"/>
          </a:xfrm>
          <a:prstGeom prst="chevron">
            <a:avLst>
              <a:gd name="adj" fmla="val 5923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1E2D43"/>
              </a:solidFill>
              <a:ea typeface="宋体" panose="02010600030101010101" pitchFamily="2" charset="-122"/>
            </a:endParaRPr>
          </a:p>
        </p:txBody>
      </p:sp>
      <p:sp>
        <p:nvSpPr>
          <p:cNvPr id="9" name="矩形 8"/>
          <p:cNvSpPr/>
          <p:nvPr/>
        </p:nvSpPr>
        <p:spPr>
          <a:xfrm>
            <a:off x="2093595" y="175895"/>
            <a:ext cx="5283200" cy="891540"/>
          </a:xfrm>
          <a:prstGeom prst="rect">
            <a:avLst/>
          </a:prstGeom>
        </p:spPr>
        <p:txBody>
          <a:bodyPr wrap="square" anchor="ctr">
            <a:spAutoFit/>
          </a:bodyPr>
          <a:p>
            <a:pPr algn="ctr">
              <a:lnSpc>
                <a:spcPct val="130000"/>
              </a:lnSpc>
            </a:pPr>
            <a:r>
              <a:rPr kumimoji="1" lang="zh-CN" altLang="en-US" sz="4000" dirty="0">
                <a:solidFill>
                  <a:schemeClr val="bg1"/>
                </a:solidFill>
                <a:latin typeface="华文楷体" panose="02010600040101010101" charset="-122"/>
                <a:ea typeface="华文楷体" panose="02010600040101010101" charset="-122"/>
              </a:rPr>
              <a:t>地图的实时绘制</a:t>
            </a:r>
            <a:endParaRPr kumimoji="1" lang="zh-CN" altLang="en-US" sz="4000" dirty="0">
              <a:solidFill>
                <a:schemeClr val="bg1"/>
              </a:solidFill>
              <a:latin typeface="华文楷体" panose="02010600040101010101" charset="-122"/>
              <a:ea typeface="华文楷体" panose="02010600040101010101" charset="-122"/>
            </a:endParaRPr>
          </a:p>
        </p:txBody>
      </p:sp>
      <p:pic>
        <p:nvPicPr>
          <p:cNvPr id="17" name="图片 16"/>
          <p:cNvPicPr>
            <a:picLocks noChangeAspect="1"/>
          </p:cNvPicPr>
          <p:nvPr/>
        </p:nvPicPr>
        <p:blipFill>
          <a:blip r:embed="rId1"/>
          <a:stretch>
            <a:fillRect/>
          </a:stretch>
        </p:blipFill>
        <p:spPr>
          <a:xfrm>
            <a:off x="4430395" y="1149985"/>
            <a:ext cx="4050665" cy="3042285"/>
          </a:xfrm>
          <a:prstGeom prst="rect">
            <a:avLst/>
          </a:prstGeom>
          <a:effectLst>
            <a:innerShdw blurRad="63500" dist="50800" dir="10800000">
              <a:prstClr val="black">
                <a:alpha val="50000"/>
              </a:prstClr>
            </a:innerShdw>
            <a:reflection blurRad="6350" stA="50000" endA="300" endPos="55000" dir="5400000" sy="-100000" algn="bl" rotWithShape="0"/>
            <a:softEdge rad="127000"/>
          </a:effectLst>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TEMPLATE_TOPIC_ID" val="2803846"/>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1663</Words>
  <Application>WPS 演示</Application>
  <PresentationFormat>全屏显示(16:9)</PresentationFormat>
  <Paragraphs>98</Paragraphs>
  <Slides>15</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7" baseType="lpstr">
      <vt:lpstr>Arial</vt:lpstr>
      <vt:lpstr>宋体</vt:lpstr>
      <vt:lpstr>Wingdings</vt:lpstr>
      <vt:lpstr>Arial</vt:lpstr>
      <vt:lpstr>华文楷体</vt:lpstr>
      <vt:lpstr>微软雅黑</vt:lpstr>
      <vt:lpstr>方正粗宋简体</vt:lpstr>
      <vt:lpstr>Century Gothic</vt:lpstr>
      <vt:lpstr>Arial Unicode MS</vt:lpstr>
      <vt:lpstr>Calibri</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Administrator</cp:lastModifiedBy>
  <cp:revision>116</cp:revision>
  <dcterms:created xsi:type="dcterms:W3CDTF">2010-04-12T23:12:00Z</dcterms:created>
  <dcterms:modified xsi:type="dcterms:W3CDTF">2017-12-25T02:30:50Z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RubyTemplateID">
    <vt:lpwstr>2</vt:lpwstr>
  </property>
  <property fmtid="{D5CDD505-2E9C-101B-9397-08002B2CF9AE}" pid="4" name="KSOProductBuildVer">
    <vt:lpwstr>2052-10.1.0.7023</vt:lpwstr>
  </property>
</Properties>
</file>